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9144000" cy="6858000" type="screen4x3"/>
  <p:notesSz cx="9144000" cy="6858000"/>
  <p:defaultTextStyle>
    <a:defPPr>
      <a:defRPr lang="ru-RU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9">
          <p15:clr>
            <a:srgbClr val="A4A3A4"/>
          </p15:clr>
        </p15:guide>
        <p15:guide id="2" pos="2673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A111915-BE36-4E01-A7E5-04B1672EAD32}">
  <a:tblStyle styleId="{5A111915-BE36-4E01-A7E5-04B1672EAD32}" styleName="Light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>
              <a:solidFill>
                <a:schemeClr val="accent5"/>
              </a:solidFill>
            </a:ln>
          </a:left>
          <a:right>
            <a:ln w="12700">
              <a:solidFill>
                <a:schemeClr val="accent5"/>
              </a:solidFill>
            </a:ln>
          </a:right>
          <a:top>
            <a:ln w="12700">
              <a:solidFill>
                <a:schemeClr val="accent5"/>
              </a:solidFill>
            </a:ln>
          </a:top>
          <a:bottom>
            <a:ln w="12700">
              <a:solidFill>
                <a:schemeClr val="accent5"/>
              </a:solidFill>
            </a:ln>
          </a:bottom>
          <a:insideH>
            <a:ln w="12700">
              <a:noFill/>
            </a:ln>
          </a:insideH>
          <a:insideV>
            <a:ln w="12700"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>
          <a:top>
            <a:ln w="12700">
              <a:solidFill>
                <a:schemeClr val="accent5"/>
              </a:solidFill>
            </a:ln>
          </a:top>
          <a:bottom>
            <a:ln w="12700">
              <a:solidFill>
                <a:schemeClr val="accent5"/>
              </a:solidFill>
            </a:ln>
          </a:bottom>
        </a:tcBdr>
        <a:fill>
          <a:solidFill>
            <a:schemeClr val="lt1"/>
          </a:solidFill>
        </a:fill>
      </a:tcStyle>
    </a:band1H>
    <a:band2H>
      <a:tcStyle>
        <a:tcBdr/>
      </a:tcStyle>
    </a:band2H>
    <a:band1V>
      <a:tcStyle>
        <a:tcBdr>
          <a:left>
            <a:ln w="12700">
              <a:solidFill>
                <a:schemeClr val="accent5"/>
              </a:solidFill>
            </a:ln>
          </a:left>
          <a:right>
            <a:ln w="12700">
              <a:solidFill>
                <a:schemeClr val="accent5"/>
              </a:solidFill>
            </a:ln>
          </a:right>
        </a:tcBdr>
      </a:tcStyle>
    </a:band1V>
    <a:band2V>
      <a:tcStyle>
        <a:tcBdr>
          <a:left>
            <a:ln w="12700">
              <a:solidFill>
                <a:schemeClr val="accent5"/>
              </a:solidFill>
            </a:ln>
          </a:left>
          <a:right>
            <a:ln w="12700">
              <a:solidFill>
                <a:schemeClr val="accent5"/>
              </a:solidFill>
            </a:ln>
          </a:right>
        </a:tcBdr>
      </a:tcStyle>
    </a:band2V>
    <a:lastCol>
      <a:tcTxStyle b="on">
        <a:fontRef idx="minor">
          <a:prstClr val="black"/>
        </a:fontRef>
        <a:schemeClr val="dk1"/>
      </a:tcTxStyle>
      <a:tcStyle>
        <a:tcBdr/>
      </a:tcStyle>
    </a:lastCol>
    <a:firstCol>
      <a:tcTxStyle b="on">
        <a:fontRef idx="minor">
          <a:prstClr val="black"/>
        </a:fontRef>
        <a:schemeClr val="dk1"/>
      </a:tcTxStyle>
      <a:tcStyle>
        <a:tcBdr/>
      </a:tcStyle>
    </a:firstCol>
    <a:lastRow>
      <a:tcTxStyle b="on">
        <a:fontRef idx="minor">
          <a:prstClr val="black"/>
        </a:fontRef>
        <a:schemeClr val="dk1"/>
      </a:tcTxStyle>
      <a:tcStyle>
        <a:tcBdr>
          <a:top>
            <a:ln w="38100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seCell>
      <a:tcStyle>
        <a:tcBdr/>
      </a:tcStyle>
    </a:seCell>
    <a:swCell>
      <a:tcStyle>
        <a:tcBdr/>
      </a:tcStyle>
    </a:swCell>
    <a:firstRow>
      <a:tcTxStyle b="on">
        <a:fontRef idx="minor">
          <a:prstClr val="black"/>
        </a:fontRef>
        <a:schemeClr val="lt1"/>
      </a:tcTxStyle>
      <a:tcStyle>
        <a:tcBdr>
          <a:bottom>
            <a:ln w="12700">
              <a:solidFill>
                <a:schemeClr val="accent5"/>
              </a:solidFill>
            </a:ln>
          </a:bottom>
        </a:tcBdr>
        <a:fill>
          <a:solidFill>
            <a:schemeClr val="accent5"/>
          </a:solidFill>
        </a:fill>
      </a:tcStyle>
    </a:firstRow>
    <a:neCell>
      <a:tcStyle>
        <a:tcBdr/>
      </a:tcStyle>
    </a:neCell>
    <a:nwCell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1644" y="108"/>
      </p:cViewPr>
      <p:guideLst>
        <p:guide orient="horz" pos="289"/>
        <p:guide pos="267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Титу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 bwMode="auto">
          <a:xfrm>
            <a:off x="685800" y="2130424"/>
            <a:ext cx="7772400" cy="1470024"/>
          </a:xfrm>
        </p:spPr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 bwMode="auto">
          <a:xfrm>
            <a:off x="1371600" y="3886200"/>
            <a:ext cx="6400800" cy="175259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6AD0D3B2-B743-46B0-BB5A-4D79F706DB97}" type="datetime1">
              <a:rPr lang="ru-RU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E01158-86AB-47FC-B27D-84271160C1B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Заголовок и вертикальный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82D5DF05-62A1-4AD1-8C83-4654B1B2DF35}" type="datetime1">
              <a:rPr lang="ru-RU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E01158-86AB-47FC-B27D-84271160C1B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Вертикальный заголовок и текс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 bwMode="auto">
          <a:xfrm>
            <a:off x="6629400" y="274637"/>
            <a:ext cx="2057400" cy="5851524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 bwMode="auto">
          <a:xfrm>
            <a:off x="457200" y="274637"/>
            <a:ext cx="6019799" cy="5851524"/>
          </a:xfrm>
        </p:spPr>
        <p:txBody>
          <a:bodyPr vert="eaVert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5D24C10-E460-4976-BC40-99D5790E73FB}" type="datetime1">
              <a:rPr lang="ru-RU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E01158-86AB-47FC-B27D-84271160C1B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Заголовок и объект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BE3F2AB-C6BA-493B-9E03-BAE5C3044E38}" type="datetime1">
              <a:rPr lang="ru-RU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E01158-86AB-47FC-B27D-84271160C1B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Заголовок раздел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722313" y="4406899"/>
            <a:ext cx="7772400" cy="1362074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722313" y="2906712"/>
            <a:ext cx="7772400" cy="150018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89A8538-5F25-4A9F-BDB7-9E8CB111BD60}" type="datetime1">
              <a:rPr lang="ru-RU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E01158-86AB-47FC-B27D-84271160C1B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Два объекта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 bwMode="auto">
          <a:xfrm>
            <a:off x="457200" y="1600200"/>
            <a:ext cx="4038598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648199" y="1600200"/>
            <a:ext cx="4038598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5DB66C5-E9F1-46FA-B5E6-9B9A4C85305A}" type="datetime1">
              <a:rPr lang="ru-RU"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E01158-86AB-47FC-B27D-84271160C1B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Сравнение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535112"/>
            <a:ext cx="4040187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 bwMode="auto">
          <a:xfrm>
            <a:off x="457200" y="2174874"/>
            <a:ext cx="404018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 bwMode="auto">
          <a:xfrm>
            <a:off x="4645024" y="1535112"/>
            <a:ext cx="4041774" cy="63976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 bwMode="auto">
          <a:xfrm>
            <a:off x="4645024" y="2174874"/>
            <a:ext cx="4041774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AD163791-90A9-47A0-93BD-2E78B73ABC48}" type="datetime1">
              <a:rPr lang="ru-RU"/>
              <a:t>23.04.2024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E01158-86AB-47FC-B27D-84271160C1B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Только заголовок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1F047FA1-1D1C-4925-B5EF-0E3DA07292A6}" type="datetime1">
              <a:rPr lang="ru-RU"/>
              <a:t>23.04.2024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E01158-86AB-47FC-B27D-84271160C1B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Пусто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F7B9203F-0F78-4163-9701-045ED27D15A2}" type="datetime1">
              <a:rPr lang="ru-RU"/>
              <a:t>23.04.2024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E01158-86AB-47FC-B27D-84271160C1B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Объект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3049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 bwMode="auto">
          <a:xfrm>
            <a:off x="3575049" y="273049"/>
            <a:ext cx="5111749" cy="58531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457200" y="1435099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920AA5D7-D422-4BF4-B297-A2D0E026761C}" type="datetime1">
              <a:rPr lang="ru-RU"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E01158-86AB-47FC-B27D-84271160C1B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Рисунок с подписью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1792287" y="4800600"/>
            <a:ext cx="5486400" cy="566737"/>
          </a:xfrm>
        </p:spPr>
        <p:txBody>
          <a:bodyPr anchor="b"/>
          <a:lstStyle>
            <a:lvl1pPr algn="l">
              <a:defRPr sz="2000" b="1"/>
            </a:lvl1pPr>
          </a:lstStyle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 bwMode="auto">
          <a:xfrm>
            <a:off x="1792287" y="612774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auto">
          <a:xfrm>
            <a:off x="1792287" y="5367337"/>
            <a:ext cx="5486400" cy="80486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42AD33C-EDEC-4848-9308-5A53288270D1}" type="datetime1">
              <a:rPr lang="ru-RU"/>
              <a:t>23.04.2024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9E01158-86AB-47FC-B27D-84271160C1B6}" type="slidenum">
              <a:rPr lang="ru-RU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 bwMode="auto">
          <a:xfrm>
            <a:off x="457200" y="6356349"/>
            <a:ext cx="2133599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9146DB1A-A146-4254-A681-23AA882C0F1C}" type="datetime1">
              <a:rPr lang="ru-RU"/>
              <a:t>23.04.2024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 bwMode="auto">
          <a:xfrm>
            <a:off x="3124199" y="6356349"/>
            <a:ext cx="2895598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 bwMode="auto">
          <a:xfrm>
            <a:off x="6553199" y="6356349"/>
            <a:ext cx="2133599" cy="36512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9E01158-86AB-47FC-B27D-84271160C1B6}" type="slidenum">
              <a:rPr lang="ru-RU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>
        <a:spcBef>
          <a:spcPts val="0"/>
        </a:spcBef>
        <a:buFont typeface="Arial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>
        <a:spcBef>
          <a:spcPts val="0"/>
        </a:spcBef>
        <a:buFont typeface="Arial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spcBef>
          <a:spcPts val="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spcBef>
          <a:spcPts val="0"/>
        </a:spcBef>
        <a:buFont typeface="Arial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spcBef>
          <a:spcPts val="0"/>
        </a:spcBef>
        <a:buFont typeface="Arial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spcBef>
          <a:spcPts val="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g"/><Relationship Id="rId3" Type="http://schemas.openxmlformats.org/officeDocument/2006/relationships/image" Target="../media/image5.jpg"/><Relationship Id="rId7" Type="http://schemas.openxmlformats.org/officeDocument/2006/relationships/image" Target="../media/image9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 idx="4294967295"/>
          </p:nvPr>
        </p:nvSpPr>
        <p:spPr bwMode="auto">
          <a:xfrm>
            <a:off x="662360" y="2125486"/>
            <a:ext cx="8043333" cy="2548819"/>
          </a:xfrm>
        </p:spPr>
        <p:txBody>
          <a:bodyPr vertOverflow="overflow" horzOverflow="overflow" vert="horz" wrap="square" lIns="91440" tIns="45720" rIns="91440" bIns="45720" numCol="1" spcCol="0" rtlCol="0" fromWordArt="0" anchor="ctr" anchorCtr="0" forceAA="0" compatLnSpc="0">
            <a:normAutofit/>
          </a:bodyPr>
          <a:lstStyle/>
          <a:p>
            <a:pPr algn="ctr">
              <a:lnSpc>
                <a:spcPct val="114999"/>
              </a:lnSpc>
              <a:defRPr/>
            </a:pPr>
            <a:r>
              <a:rPr sz="3000" b="1" dirty="0" err="1">
                <a:solidFill>
                  <a:schemeClr val="tx2">
                    <a:lumMod val="75000"/>
                  </a:schemeClr>
                </a:solidFill>
                <a:latin typeface="Cambria"/>
                <a:ea typeface="Calibri"/>
                <a:cs typeface="Cambria"/>
              </a:rPr>
              <a:t>Государственная</a:t>
            </a:r>
            <a:r>
              <a:rPr sz="3000" b="1" dirty="0">
                <a:solidFill>
                  <a:schemeClr val="tx2">
                    <a:lumMod val="75000"/>
                  </a:schemeClr>
                </a:solidFill>
                <a:latin typeface="Cambria"/>
                <a:ea typeface="Calibri"/>
                <a:cs typeface="Cambria"/>
              </a:rPr>
              <a:t> поддержка</a:t>
            </a:r>
            <a:br>
              <a:rPr sz="3000" b="1" dirty="0">
                <a:solidFill>
                  <a:schemeClr val="tx2">
                    <a:lumMod val="75000"/>
                  </a:schemeClr>
                </a:solidFill>
                <a:latin typeface="Cambria"/>
                <a:ea typeface="Calibri"/>
                <a:cs typeface="Cambria"/>
              </a:rPr>
            </a:br>
            <a:r>
              <a:rPr sz="3000" b="1" dirty="0">
                <a:solidFill>
                  <a:schemeClr val="tx2">
                    <a:lumMod val="75000"/>
                  </a:schemeClr>
                </a:solidFill>
                <a:latin typeface="Cambria"/>
                <a:ea typeface="Calibri"/>
                <a:cs typeface="Cambria"/>
              </a:rPr>
              <a:t> </a:t>
            </a:r>
            <a:r>
              <a:rPr sz="3000" b="1" dirty="0" err="1">
                <a:solidFill>
                  <a:schemeClr val="tx2">
                    <a:lumMod val="75000"/>
                  </a:schemeClr>
                </a:solidFill>
                <a:latin typeface="Cambria"/>
                <a:ea typeface="Calibri"/>
                <a:cs typeface="Cambria"/>
              </a:rPr>
              <a:t>многодетных</a:t>
            </a:r>
            <a:r>
              <a:rPr sz="3000" b="1" dirty="0">
                <a:solidFill>
                  <a:schemeClr val="tx2">
                    <a:lumMod val="75000"/>
                  </a:schemeClr>
                </a:solidFill>
                <a:latin typeface="Cambria"/>
                <a:ea typeface="Calibri"/>
                <a:cs typeface="Cambria"/>
              </a:rPr>
              <a:t> </a:t>
            </a:r>
            <a:r>
              <a:rPr sz="3000" b="1" dirty="0" err="1">
                <a:solidFill>
                  <a:schemeClr val="tx2">
                    <a:lumMod val="75000"/>
                  </a:schemeClr>
                </a:solidFill>
                <a:latin typeface="Cambria"/>
                <a:ea typeface="Calibri"/>
                <a:cs typeface="Cambria"/>
              </a:rPr>
              <a:t>семей</a:t>
            </a:r>
            <a:r>
              <a:rPr sz="3000" b="1" dirty="0">
                <a:solidFill>
                  <a:schemeClr val="tx2">
                    <a:lumMod val="75000"/>
                  </a:schemeClr>
                </a:solidFill>
                <a:latin typeface="Cambria"/>
                <a:ea typeface="Calibri"/>
                <a:cs typeface="Cambria"/>
              </a:rPr>
              <a:t> </a:t>
            </a:r>
            <a:br>
              <a:rPr sz="3000" b="1" dirty="0">
                <a:solidFill>
                  <a:schemeClr val="tx2">
                    <a:lumMod val="75000"/>
                  </a:schemeClr>
                </a:solidFill>
                <a:latin typeface="Cambria"/>
                <a:ea typeface="Calibri"/>
                <a:cs typeface="Cambria"/>
              </a:rPr>
            </a:br>
            <a:r>
              <a:rPr sz="3000" b="1" dirty="0">
                <a:solidFill>
                  <a:schemeClr val="tx2">
                    <a:lumMod val="75000"/>
                  </a:schemeClr>
                </a:solidFill>
                <a:latin typeface="Cambria"/>
                <a:ea typeface="Calibri"/>
                <a:cs typeface="Cambria"/>
              </a:rPr>
              <a:t>в </a:t>
            </a:r>
            <a:r>
              <a:rPr sz="3000" b="1" dirty="0" err="1">
                <a:solidFill>
                  <a:schemeClr val="tx2">
                    <a:lumMod val="75000"/>
                  </a:schemeClr>
                </a:solidFill>
                <a:latin typeface="Cambria"/>
                <a:ea typeface="Calibri"/>
                <a:cs typeface="Cambria"/>
              </a:rPr>
              <a:t>Ханты-Мансийском</a:t>
            </a:r>
            <a:r>
              <a:rPr sz="3000" b="1" dirty="0">
                <a:solidFill>
                  <a:schemeClr val="tx2">
                    <a:lumMod val="75000"/>
                  </a:schemeClr>
                </a:solidFill>
                <a:latin typeface="Cambria"/>
                <a:ea typeface="Calibri"/>
                <a:cs typeface="Cambria"/>
              </a:rPr>
              <a:t/>
            </a:r>
            <a:br>
              <a:rPr sz="3000" b="1" dirty="0">
                <a:solidFill>
                  <a:schemeClr val="tx2">
                    <a:lumMod val="75000"/>
                  </a:schemeClr>
                </a:solidFill>
                <a:latin typeface="Cambria"/>
                <a:ea typeface="Calibri"/>
                <a:cs typeface="Cambria"/>
              </a:rPr>
            </a:br>
            <a:r>
              <a:rPr sz="3000" b="1" dirty="0">
                <a:solidFill>
                  <a:schemeClr val="tx2">
                    <a:lumMod val="75000"/>
                  </a:schemeClr>
                </a:solidFill>
                <a:latin typeface="Cambria"/>
                <a:ea typeface="Calibri"/>
                <a:cs typeface="Cambria"/>
              </a:rPr>
              <a:t> </a:t>
            </a:r>
            <a:r>
              <a:rPr sz="3000" b="1" dirty="0" err="1">
                <a:solidFill>
                  <a:schemeClr val="tx2">
                    <a:lumMod val="75000"/>
                  </a:schemeClr>
                </a:solidFill>
                <a:latin typeface="Cambria"/>
                <a:ea typeface="Calibri"/>
                <a:cs typeface="Cambria"/>
              </a:rPr>
              <a:t>автономном</a:t>
            </a:r>
            <a:r>
              <a:rPr sz="3000" b="1" dirty="0">
                <a:solidFill>
                  <a:schemeClr val="tx2">
                    <a:lumMod val="75000"/>
                  </a:schemeClr>
                </a:solidFill>
                <a:latin typeface="Cambria"/>
                <a:ea typeface="Calibri"/>
                <a:cs typeface="Cambria"/>
              </a:rPr>
              <a:t> </a:t>
            </a:r>
            <a:r>
              <a:rPr sz="3000" b="1" dirty="0" err="1">
                <a:solidFill>
                  <a:schemeClr val="tx2">
                    <a:lumMod val="75000"/>
                  </a:schemeClr>
                </a:solidFill>
                <a:latin typeface="Cambria"/>
                <a:ea typeface="Calibri"/>
                <a:cs typeface="Cambria"/>
              </a:rPr>
              <a:t>округе</a:t>
            </a:r>
            <a:r>
              <a:rPr sz="3000" b="1" dirty="0">
                <a:solidFill>
                  <a:schemeClr val="tx2">
                    <a:lumMod val="75000"/>
                  </a:schemeClr>
                </a:solidFill>
                <a:latin typeface="Cambria"/>
                <a:ea typeface="Calibri"/>
                <a:cs typeface="Cambria"/>
              </a:rPr>
              <a:t> – Югре</a:t>
            </a:r>
            <a:r>
              <a:rPr lang="ru-RU" sz="2800" b="1" i="0" u="none" strike="noStrike" cap="none" spc="0" dirty="0">
                <a:solidFill>
                  <a:schemeClr val="tx2">
                    <a:lumMod val="75000"/>
                  </a:schemeClr>
                </a:solidFill>
                <a:latin typeface="Cambria"/>
                <a:ea typeface="Cambria"/>
                <a:cs typeface="Cambria"/>
              </a:rPr>
              <a:t>	</a:t>
            </a:r>
            <a:r>
              <a:rPr lang="ru-RU" sz="2800" b="1" i="0" u="none" strike="noStrike" cap="none" spc="0" dirty="0">
                <a:solidFill>
                  <a:schemeClr val="tx2">
                    <a:lumMod val="75000"/>
                  </a:schemeClr>
                </a:solidFill>
                <a:latin typeface="Arial Narrow"/>
                <a:ea typeface="Cambria"/>
                <a:cs typeface="Arial Narrow"/>
              </a:rPr>
              <a:t>  </a:t>
            </a:r>
            <a:endParaRPr sz="2800" b="1" i="0" u="none" strike="noStrike" cap="none" spc="0" dirty="0">
              <a:solidFill>
                <a:schemeClr val="tx2">
                  <a:lumMod val="75000"/>
                </a:schemeClr>
              </a:solidFill>
              <a:latin typeface="Cambria"/>
              <a:cs typeface="Cambria"/>
            </a:endParaRPr>
          </a:p>
        </p:txBody>
      </p:sp>
      <p:grpSp>
        <p:nvGrpSpPr>
          <p:cNvPr id="2" name="Группа 1"/>
          <p:cNvGrpSpPr/>
          <p:nvPr/>
        </p:nvGrpSpPr>
        <p:grpSpPr bwMode="auto">
          <a:xfrm>
            <a:off x="269793" y="319538"/>
            <a:ext cx="5801162" cy="1276349"/>
            <a:chOff x="0" y="0"/>
            <a:chExt cx="5801162" cy="1276349"/>
          </a:xfrm>
        </p:grpSpPr>
        <p:sp>
          <p:nvSpPr>
            <p:cNvPr id="19" name="Заголовок 1"/>
            <p:cNvSpPr txBox="1"/>
            <p:nvPr/>
          </p:nvSpPr>
          <p:spPr bwMode="auto">
            <a:xfrm>
              <a:off x="1263837" y="0"/>
              <a:ext cx="4537325" cy="1061553"/>
            </a:xfrm>
            <a:prstGeom prst="rect">
              <a:avLst/>
            </a:prstGeom>
            <a:grpFill/>
          </p:spPr>
          <p:txBody>
            <a:bodyPr vert="horz" lIns="91440" tIns="45720" rIns="91440" bIns="45720" rtlCol="0" anchor="ctr">
              <a:noAutofit/>
            </a:bodyPr>
            <a:lstStyle>
              <a:lvl1pPr algn="ctr" defTabSz="914400">
                <a:spcBef>
                  <a:spcPts val="0"/>
                </a:spcBef>
                <a:buNone/>
                <a:defRPr sz="44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 algn="l">
                <a:defRPr/>
              </a:pPr>
              <a:r>
                <a:rPr lang="ru-RU" sz="1200" b="0">
                  <a:solidFill>
                    <a:schemeClr val="tx2">
                      <a:lumMod val="75000"/>
                    </a:schemeClr>
                  </a:solidFill>
                  <a:latin typeface="Cambria"/>
                  <a:cs typeface="Cambria"/>
                </a:rPr>
                <a:t>ДЕПАРТАМЕНТ СОЦИАЛЬНОГО РАЗВИТИЯ </a:t>
              </a:r>
              <a:br>
                <a:rPr lang="ru-RU" sz="1200" b="0">
                  <a:solidFill>
                    <a:schemeClr val="tx2">
                      <a:lumMod val="75000"/>
                    </a:schemeClr>
                  </a:solidFill>
                  <a:latin typeface="Cambria"/>
                  <a:cs typeface="Cambria"/>
                </a:rPr>
              </a:br>
              <a:r>
                <a:rPr lang="ru-RU" sz="1200" b="0">
                  <a:solidFill>
                    <a:schemeClr val="tx2">
                      <a:lumMod val="75000"/>
                    </a:schemeClr>
                  </a:solidFill>
                  <a:latin typeface="Cambria"/>
                  <a:cs typeface="Cambria"/>
                </a:rPr>
                <a:t>ХАНТЫ-МАНСИЙСКОГО АВТОНОМНОГО ОКРУГА – ЮГРЫ</a:t>
              </a:r>
              <a:endParaRPr sz="1200">
                <a:solidFill>
                  <a:schemeClr val="tx2"/>
                </a:solidFill>
                <a:latin typeface="Cambria"/>
                <a:cs typeface="Cambria"/>
              </a:endParaRPr>
            </a:p>
          </p:txBody>
        </p:sp>
        <p:pic>
          <p:nvPicPr>
            <p:cNvPr id="20" name="Picture 3" descr="C:\Users\KolesnikovaDR\Documents\картинки рабочие\логотип.jpg"/>
            <p:cNvPicPr>
              <a:picLocks noChangeAspect="1" noChangeArrowheads="1"/>
            </p:cNvPicPr>
            <p:nvPr/>
          </p:nvPicPr>
          <p:blipFill>
            <a:blip r:embed="rId2"/>
            <a:stretch/>
          </p:blipFill>
          <p:spPr bwMode="auto">
            <a:xfrm>
              <a:off x="0" y="0"/>
              <a:ext cx="1276349" cy="1276349"/>
            </a:xfrm>
            <a:prstGeom prst="rect">
              <a:avLst/>
            </a:prstGeom>
            <a:noFill/>
          </p:spPr>
        </p:pic>
      </p:grpSp>
      <p:pic>
        <p:nvPicPr>
          <p:cNvPr id="1028" name="Picture 4" descr="https://selskaya-ipoteka.com/wp-content/uploads/2020/11/logo_.jpg"/>
          <p:cNvPicPr>
            <a:picLocks noChangeAspect="1" noChangeArrowheads="1"/>
          </p:cNvPicPr>
          <p:nvPr/>
        </p:nvPicPr>
        <p:blipFill>
          <a:blip r:embed="rId3"/>
          <a:stretch/>
        </p:blipFill>
        <p:spPr bwMode="auto">
          <a:xfrm>
            <a:off x="7285763" y="287851"/>
            <a:ext cx="1534583" cy="130803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140051825" name="Заголовок 1"/>
          <p:cNvSpPr>
            <a:spLocks noGrp="1"/>
          </p:cNvSpPr>
          <p:nvPr>
            <p:ph type="title"/>
          </p:nvPr>
        </p:nvSpPr>
        <p:spPr bwMode="auto">
          <a:xfrm>
            <a:off x="487678" y="274636"/>
            <a:ext cx="8229600" cy="114300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defRPr/>
            </a:pPr>
            <a:r>
              <a:rPr sz="1500" b="1" i="0" u="none" dirty="0" err="1">
                <a:solidFill>
                  <a:srgbClr val="002060"/>
                </a:solidFill>
                <a:latin typeface="Cambria"/>
                <a:ea typeface="Times New Roman"/>
                <a:cs typeface="Cambria"/>
              </a:rPr>
              <a:t>Указ</a:t>
            </a:r>
            <a:r>
              <a:rPr sz="1500" b="1" i="0" u="none" dirty="0">
                <a:solidFill>
                  <a:srgbClr val="002060"/>
                </a:solidFill>
                <a:latin typeface="Cambria"/>
                <a:ea typeface="Times New Roman"/>
                <a:cs typeface="Cambria"/>
              </a:rPr>
              <a:t> </a:t>
            </a:r>
            <a:r>
              <a:rPr sz="1500" b="1" i="0" u="none" dirty="0" err="1">
                <a:solidFill>
                  <a:srgbClr val="002060"/>
                </a:solidFill>
                <a:latin typeface="Cambria"/>
                <a:ea typeface="Times New Roman"/>
                <a:cs typeface="Cambria"/>
              </a:rPr>
              <a:t>Президента</a:t>
            </a:r>
            <a:r>
              <a:rPr sz="1500" b="1" i="0" u="none" dirty="0">
                <a:solidFill>
                  <a:srgbClr val="002060"/>
                </a:solidFill>
                <a:latin typeface="Cambria"/>
                <a:ea typeface="Times New Roman"/>
                <a:cs typeface="Cambria"/>
              </a:rPr>
              <a:t> </a:t>
            </a:r>
            <a:r>
              <a:rPr sz="1500" b="1" i="0" u="none" dirty="0" err="1">
                <a:solidFill>
                  <a:srgbClr val="002060"/>
                </a:solidFill>
                <a:latin typeface="Cambria"/>
                <a:ea typeface="Times New Roman"/>
                <a:cs typeface="Cambria"/>
              </a:rPr>
              <a:t>Российской</a:t>
            </a:r>
            <a:r>
              <a:rPr sz="1500" b="1" i="0" u="none" dirty="0">
                <a:solidFill>
                  <a:srgbClr val="002060"/>
                </a:solidFill>
                <a:latin typeface="Cambria"/>
                <a:ea typeface="Times New Roman"/>
                <a:cs typeface="Cambria"/>
              </a:rPr>
              <a:t> </a:t>
            </a:r>
            <a:r>
              <a:rPr sz="1500" b="1" i="0" u="none" dirty="0" err="1">
                <a:solidFill>
                  <a:srgbClr val="002060"/>
                </a:solidFill>
                <a:latin typeface="Cambria"/>
                <a:ea typeface="Times New Roman"/>
                <a:cs typeface="Cambria"/>
              </a:rPr>
              <a:t>Федерации</a:t>
            </a:r>
            <a:r>
              <a:rPr sz="1500" b="1" i="0" u="none" dirty="0">
                <a:solidFill>
                  <a:srgbClr val="002060"/>
                </a:solidFill>
                <a:latin typeface="Cambria"/>
                <a:ea typeface="Times New Roman"/>
                <a:cs typeface="Cambria"/>
              </a:rPr>
              <a:t> </a:t>
            </a:r>
            <a:r>
              <a:rPr sz="1500" b="1" i="0" u="none" dirty="0" err="1">
                <a:solidFill>
                  <a:srgbClr val="002060"/>
                </a:solidFill>
                <a:latin typeface="Cambria"/>
                <a:ea typeface="Times New Roman"/>
                <a:cs typeface="Cambria"/>
              </a:rPr>
              <a:t>от</a:t>
            </a:r>
            <a:r>
              <a:rPr sz="1500" b="1" i="0" u="none" dirty="0">
                <a:solidFill>
                  <a:srgbClr val="002060"/>
                </a:solidFill>
                <a:latin typeface="Cambria"/>
                <a:ea typeface="Times New Roman"/>
                <a:cs typeface="Cambria"/>
              </a:rPr>
              <a:t> 23.01.2024 № 63 «О </a:t>
            </a:r>
            <a:r>
              <a:rPr sz="1500" b="1" i="0" u="none" dirty="0" err="1">
                <a:solidFill>
                  <a:srgbClr val="002060"/>
                </a:solidFill>
                <a:latin typeface="Cambria"/>
                <a:ea typeface="Times New Roman"/>
                <a:cs typeface="Cambria"/>
              </a:rPr>
              <a:t>мерах</a:t>
            </a:r>
            <a:r>
              <a:rPr sz="1500" b="1" i="0" u="none" dirty="0">
                <a:solidFill>
                  <a:srgbClr val="002060"/>
                </a:solidFill>
                <a:latin typeface="Cambria"/>
                <a:ea typeface="Times New Roman"/>
                <a:cs typeface="Cambria"/>
              </a:rPr>
              <a:t> </a:t>
            </a:r>
            <a:r>
              <a:rPr sz="1500" b="1" i="0" u="none" dirty="0" err="1">
                <a:solidFill>
                  <a:srgbClr val="002060"/>
                </a:solidFill>
                <a:latin typeface="Cambria"/>
                <a:ea typeface="Times New Roman"/>
                <a:cs typeface="Cambria"/>
              </a:rPr>
              <a:t>социальной</a:t>
            </a:r>
            <a:r>
              <a:rPr sz="1500" b="1" i="0" u="none" dirty="0">
                <a:solidFill>
                  <a:srgbClr val="002060"/>
                </a:solidFill>
                <a:latin typeface="Cambria"/>
                <a:ea typeface="Times New Roman"/>
                <a:cs typeface="Cambria"/>
              </a:rPr>
              <a:t> </a:t>
            </a:r>
            <a:r>
              <a:rPr sz="1500" b="1" i="0" u="none" dirty="0" err="1">
                <a:solidFill>
                  <a:srgbClr val="002060"/>
                </a:solidFill>
                <a:latin typeface="Cambria"/>
                <a:ea typeface="Times New Roman"/>
                <a:cs typeface="Cambria"/>
              </a:rPr>
              <a:t>поддержки</a:t>
            </a:r>
            <a:r>
              <a:rPr sz="1500" b="1" i="0" u="none" dirty="0">
                <a:solidFill>
                  <a:srgbClr val="002060"/>
                </a:solidFill>
                <a:latin typeface="Cambria"/>
                <a:ea typeface="Times New Roman"/>
                <a:cs typeface="Cambria"/>
              </a:rPr>
              <a:t> </a:t>
            </a:r>
            <a:r>
              <a:rPr sz="1500" b="1" i="0" u="none" dirty="0" err="1">
                <a:solidFill>
                  <a:srgbClr val="002060"/>
                </a:solidFill>
                <a:latin typeface="Cambria"/>
                <a:ea typeface="Times New Roman"/>
                <a:cs typeface="Cambria"/>
              </a:rPr>
              <a:t>многодетных</a:t>
            </a:r>
            <a:r>
              <a:rPr sz="1500" b="1" i="0" u="none" dirty="0">
                <a:solidFill>
                  <a:srgbClr val="002060"/>
                </a:solidFill>
                <a:latin typeface="Cambria"/>
                <a:ea typeface="Times New Roman"/>
                <a:cs typeface="Cambria"/>
              </a:rPr>
              <a:t> </a:t>
            </a:r>
            <a:r>
              <a:rPr sz="1500" b="1" i="0" u="none" dirty="0" err="1">
                <a:solidFill>
                  <a:srgbClr val="002060"/>
                </a:solidFill>
                <a:latin typeface="Cambria"/>
                <a:ea typeface="Times New Roman"/>
                <a:cs typeface="Cambria"/>
              </a:rPr>
              <a:t>семей</a:t>
            </a:r>
            <a:r>
              <a:rPr sz="1500" b="1" i="0" u="none" dirty="0">
                <a:solidFill>
                  <a:srgbClr val="002060"/>
                </a:solidFill>
                <a:latin typeface="Cambria"/>
                <a:ea typeface="Times New Roman"/>
                <a:cs typeface="Cambria"/>
              </a:rPr>
              <a:t>»</a:t>
            </a:r>
            <a:endParaRPr dirty="0"/>
          </a:p>
        </p:txBody>
      </p:sp>
      <p:sp>
        <p:nvSpPr>
          <p:cNvPr id="2131700478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C856475-1859-9CEE-BC31-C590429348C6}" type="slidenum">
              <a:rPr lang="ru-RU"/>
              <a:t>2</a:t>
            </a:fld>
            <a:endParaRPr lang="ru-RU"/>
          </a:p>
        </p:txBody>
      </p:sp>
      <p:cxnSp>
        <p:nvCxnSpPr>
          <p:cNvPr id="564635857" name="Прямая соединительная линия 5"/>
          <p:cNvCxnSpPr>
            <a:cxnSpLocks/>
          </p:cNvCxnSpPr>
          <p:nvPr/>
        </p:nvCxnSpPr>
        <p:spPr bwMode="auto">
          <a:xfrm>
            <a:off x="215516" y="846136"/>
            <a:ext cx="8712964" cy="0"/>
          </a:xfrm>
          <a:prstGeom prst="line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graphicFrame>
        <p:nvGraphicFramePr>
          <p:cNvPr id="1709143275" name="Таблица 1709143274"/>
          <p:cNvGraphicFramePr>
            <a:graphicFrameLocks/>
          </p:cNvGraphicFramePr>
          <p:nvPr/>
        </p:nvGraphicFramePr>
        <p:xfrm>
          <a:off x="331239" y="1035333"/>
          <a:ext cx="8700264" cy="566314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159450"/>
                <a:gridCol w="4540814"/>
              </a:tblGrid>
              <a:tr h="69490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 cap="none" spc="0" dirty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</a:rPr>
                        <a:t>До Указа Президента РФ</a:t>
                      </a:r>
                      <a:endParaRPr sz="1400" b="1" dirty="0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 cap="none" spc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</a:rPr>
                        <a:t>После внесения изменений в региональное законодательство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anchor="ctr">
                    <a:lnL w="12699" algn="ctr">
                      <a:solidFill>
                        <a:schemeClr val="accent5">
                          <a:lumMod val="75000"/>
                        </a:schemeClr>
                      </a:solidFill>
                    </a:lnL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lnT w="12699" algn="ctr">
                      <a:solidFill>
                        <a:schemeClr val="accent5">
                          <a:lumMod val="75000"/>
                        </a:schemeClr>
                      </a:solidFill>
                    </a:lnT>
                    <a:lnB w="12699" algn="ctr">
                      <a:solidFill>
                        <a:schemeClr val="accent5">
                          <a:lumMod val="75000"/>
                        </a:schemeClr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887658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500" dirty="0">
                        <a:solidFill>
                          <a:srgbClr val="002060"/>
                        </a:solidFill>
                        <a:latin typeface="Cambria"/>
                        <a:cs typeface="Cambria"/>
                      </a:endParaRPr>
                    </a:p>
                    <a:p>
                      <a:pPr>
                        <a:defRPr/>
                      </a:pPr>
                      <a:endParaRPr sz="1500" b="0" i="0" u="none" dirty="0"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  <a:p>
                      <a:pPr>
                        <a:defRPr/>
                      </a:pPr>
                      <a:endParaRPr sz="1500" b="0" i="0" u="none" dirty="0"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  <a:p>
                      <a:pPr>
                        <a:defRPr/>
                      </a:pPr>
                      <a:endParaRPr sz="1500" b="0" i="0" u="none" dirty="0"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  <a:p>
                      <a:pPr>
                        <a:defRPr/>
                      </a:pPr>
                      <a:endParaRPr sz="1500" b="0" i="0" u="none" dirty="0"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  <a:p>
                      <a:pPr>
                        <a:defRPr/>
                      </a:pPr>
                      <a:endParaRPr sz="1500" b="0" i="0" u="none" dirty="0"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  <a:p>
                      <a:pPr>
                        <a:defRPr/>
                      </a:pPr>
                      <a:endParaRPr sz="1500" b="0" i="0" u="none" dirty="0"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  <a:p>
                      <a:pPr>
                        <a:defRPr/>
                      </a:pPr>
                      <a:endParaRPr sz="1500" b="0" i="0" u="none" dirty="0"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  <a:p>
                      <a:pPr>
                        <a:defRPr/>
                      </a:pPr>
                      <a:r>
                        <a:rPr sz="1500" b="0" i="0" u="none" dirty="0" err="1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Многодетными</a:t>
                      </a:r>
                      <a:r>
                        <a:rPr sz="1500" b="0" i="0" u="none" dirty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 </a:t>
                      </a:r>
                      <a:r>
                        <a:rPr sz="1500" b="0" i="0" u="none" dirty="0" err="1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семьями</a:t>
                      </a:r>
                      <a:r>
                        <a:rPr sz="1500" b="0" i="0" u="none" dirty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 </a:t>
                      </a:r>
                      <a:r>
                        <a:rPr sz="1500" b="0" i="0" u="none" dirty="0" err="1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на</a:t>
                      </a:r>
                      <a:r>
                        <a:rPr sz="1500" b="0" i="0" u="none" dirty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 </a:t>
                      </a:r>
                      <a:r>
                        <a:rPr sz="1500" b="0" i="0" u="none" dirty="0" err="1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территории</a:t>
                      </a:r>
                      <a:r>
                        <a:rPr sz="1500" b="0" i="0" u="none" dirty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 </a:t>
                      </a:r>
                      <a:r>
                        <a:rPr sz="1500" b="0" i="0" u="none" dirty="0" err="1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Ханты-Мансийского</a:t>
                      </a:r>
                      <a:r>
                        <a:rPr sz="1500" b="0" i="0" u="none" dirty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 </a:t>
                      </a:r>
                      <a:r>
                        <a:rPr sz="1500" b="0" i="0" u="none" dirty="0" err="1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автономного</a:t>
                      </a:r>
                      <a:r>
                        <a:rPr sz="1500" b="0" i="0" u="none" dirty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 </a:t>
                      </a:r>
                      <a:r>
                        <a:rPr sz="1500" b="0" i="0" u="none" dirty="0" err="1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округа</a:t>
                      </a:r>
                      <a:r>
                        <a:rPr sz="1500" b="0" i="0" u="none" dirty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 - </a:t>
                      </a:r>
                      <a:r>
                        <a:rPr sz="1500" b="0" i="0" u="none" dirty="0" err="1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Югры</a:t>
                      </a:r>
                      <a:r>
                        <a:rPr sz="1500" b="0" i="0" u="none" dirty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 </a:t>
                      </a:r>
                      <a:r>
                        <a:rPr sz="1500" b="0" i="0" u="none" dirty="0" err="1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признаются</a:t>
                      </a:r>
                      <a:r>
                        <a:rPr sz="1500" b="0" i="0" u="none" dirty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 </a:t>
                      </a:r>
                      <a:r>
                        <a:rPr sz="1500" b="0" i="0" u="none" dirty="0" err="1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семьи</a:t>
                      </a:r>
                      <a:r>
                        <a:rPr sz="1500" b="0" i="0" u="none" dirty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, </a:t>
                      </a:r>
                      <a:r>
                        <a:rPr sz="1500" b="0" i="0" u="none" dirty="0" err="1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воспитывающие</a:t>
                      </a:r>
                      <a:r>
                        <a:rPr sz="1500" b="0" i="0" u="none" dirty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 </a:t>
                      </a:r>
                      <a:r>
                        <a:rPr sz="1500" b="0" i="0" u="none" dirty="0" err="1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трех</a:t>
                      </a:r>
                      <a:r>
                        <a:rPr sz="1500" b="0" i="0" u="none" dirty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 и </a:t>
                      </a:r>
                      <a:r>
                        <a:rPr sz="1500" b="0" i="0" u="none" dirty="0" err="1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более</a:t>
                      </a:r>
                      <a:r>
                        <a:rPr sz="1500" b="0" i="0" u="none" dirty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 </a:t>
                      </a:r>
                      <a:r>
                        <a:rPr sz="1500" b="0" i="0" u="none" dirty="0" err="1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детей</a:t>
                      </a:r>
                      <a:r>
                        <a:rPr sz="1500" b="0" i="0" u="none" dirty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 в </a:t>
                      </a:r>
                      <a:r>
                        <a:rPr sz="1500" b="0" i="0" u="none" dirty="0" err="1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возрасте</a:t>
                      </a:r>
                      <a:r>
                        <a:rPr sz="1500" b="0" i="0" u="none" dirty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 </a:t>
                      </a:r>
                      <a:r>
                        <a:rPr sz="1500" b="0" i="0" u="none" dirty="0" err="1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до</a:t>
                      </a:r>
                      <a:r>
                        <a:rPr sz="1500" b="0" i="0" u="none" dirty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 18 </a:t>
                      </a:r>
                      <a:r>
                        <a:rPr sz="1500" b="0" i="0" u="none" dirty="0" err="1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лет</a:t>
                      </a:r>
                      <a:endParaRPr sz="1500" b="0" i="0" u="none" dirty="0"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ru-RU" sz="1450" b="0" i="0" u="none" strike="noStrike" cap="none" spc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Многодетной семьей в Российской Федерации является семья, имеющая трех и более детей, </a:t>
                      </a:r>
                      <a:r>
                        <a:rPr lang="ru-RU" sz="1450" b="0" i="0" u="sng" strike="noStrike" cap="none" spc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статус которой устанавливается бессрочно</a:t>
                      </a:r>
                      <a:r>
                        <a:rPr lang="ru-RU" sz="1450" b="0" i="0" u="none" strike="noStrike" cap="none" spc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:</a:t>
                      </a:r>
                      <a:endParaRPr sz="1450" b="0" i="0" u="none" strike="noStrike" cap="none" spc="0">
                        <a:solidFill>
                          <a:srgbClr val="002060"/>
                        </a:solidFill>
                        <a:latin typeface="Cambria"/>
                        <a:cs typeface="Cambria"/>
                      </a:endParaRPr>
                    </a:p>
                    <a:p>
                      <a:pPr marL="261849" indent="-261849" algn="l">
                        <a:buFont typeface="Arial"/>
                        <a:buChar char="•"/>
                        <a:defRPr/>
                      </a:pPr>
                      <a:r>
                        <a:rPr lang="ru-RU" sz="1450" b="0" i="0" u="none" strike="noStrike" cap="none" spc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семьям, признанным многодетными после принятия Указа;</a:t>
                      </a:r>
                      <a:endParaRPr sz="1450" b="0" i="0" u="none" strike="noStrike" cap="none" spc="0">
                        <a:solidFill>
                          <a:srgbClr val="002060"/>
                        </a:solidFill>
                        <a:latin typeface="Cambria"/>
                        <a:cs typeface="Cambria"/>
                      </a:endParaRPr>
                    </a:p>
                    <a:p>
                      <a:pPr marL="261849" indent="-261849" algn="l">
                        <a:buFont typeface="Arial"/>
                        <a:buChar char="•"/>
                        <a:defRPr/>
                      </a:pPr>
                      <a:r>
                        <a:rPr lang="ru-RU" sz="1450" b="0" i="0" u="none" strike="noStrike" cap="none" spc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семьям, признанным  многодетными  и не утратившим статус до принятия Указа;</a:t>
                      </a:r>
                      <a:endParaRPr sz="1450" b="0" i="0" u="none" strike="noStrike" cap="none" spc="0">
                        <a:solidFill>
                          <a:srgbClr val="002060"/>
                        </a:solidFill>
                        <a:latin typeface="Cambria"/>
                        <a:cs typeface="Cambria"/>
                      </a:endParaRPr>
                    </a:p>
                    <a:p>
                      <a:pPr>
                        <a:defRPr/>
                      </a:pPr>
                      <a:r>
                        <a:rPr lang="ru-RU" sz="1450" b="0" i="0" u="none" strike="noStrike" cap="none" spc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семьям, утратившим статус многодетности, но соответствующим условиям Указа (</a:t>
                      </a:r>
                      <a:r>
                        <a:rPr sz="1450" b="0" i="0" u="none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до достижения старшим ребенком возраста 18 лет или возраста 23 лет при условии его обучения очно)</a:t>
                      </a:r>
                      <a:r>
                        <a:rPr lang="ru-RU" sz="1450" b="0" i="0" u="none" strike="noStrike" cap="none" spc="0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.</a:t>
                      </a:r>
                      <a:endParaRPr sz="1450">
                        <a:latin typeface="Cambria"/>
                        <a:cs typeface="Cambria"/>
                      </a:endParaRPr>
                    </a:p>
                    <a:p>
                      <a:pPr algn="l">
                        <a:defRPr/>
                      </a:pPr>
                      <a:endParaRPr sz="1450" b="0" i="0" u="none" strike="noStrike" cap="none" spc="0">
                        <a:solidFill>
                          <a:srgbClr val="002060"/>
                        </a:solidFill>
                        <a:latin typeface="Cambria"/>
                        <a:cs typeface="Cambria"/>
                      </a:endParaRPr>
                    </a:p>
                    <a:p>
                      <a:pPr algn="l">
                        <a:defRPr/>
                      </a:pPr>
                      <a:r>
                        <a:rPr sz="1450" b="0" i="0" u="none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Предоставление многодетным семьям мер социальной поддержки осуществляется </a:t>
                      </a:r>
                      <a:r>
                        <a:rPr sz="1450" b="0" i="0" u="sng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до достижения старшим ребенком возраста 18 лет или возраста 23 лет при условии его обучения</a:t>
                      </a:r>
                      <a:r>
                        <a:rPr sz="1450" b="0" i="0" u="none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 </a:t>
                      </a:r>
                      <a:r>
                        <a:rPr sz="1450" b="0" i="0" u="sng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очно.</a:t>
                      </a:r>
                    </a:p>
                    <a:p>
                      <a:pPr algn="l">
                        <a:defRPr/>
                      </a:pPr>
                      <a:endParaRPr sz="1500" b="0" i="0" u="none">
                        <a:solidFill>
                          <a:srgbClr val="000000"/>
                        </a:solidFill>
                        <a:latin typeface="Cambria"/>
                        <a:cs typeface="Cambria"/>
                      </a:endParaRPr>
                    </a:p>
                    <a:p>
                      <a:pPr algn="l">
                        <a:defRPr/>
                      </a:pPr>
                      <a:r>
                        <a:rPr sz="1450" b="0" i="0" u="none"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Единый на всей территории Российской Федерации образец удостоверения многодетной семьи </a:t>
                      </a:r>
                      <a:r>
                        <a:rPr sz="1500" b="0" i="0" u="none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/>
                      </a:r>
                      <a:br>
                        <a:rPr sz="1500" b="0" i="0" u="none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</a:br>
                      <a:endParaRPr sz="1500" b="0" i="0" u="none">
                        <a:solidFill>
                          <a:srgbClr val="00000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</a:txBody>
                  <a:tcPr anchor="ctr">
                    <a:lnL w="12699" algn="ctr">
                      <a:solidFill>
                        <a:schemeClr val="accent5">
                          <a:lumMod val="75000"/>
                        </a:schemeClr>
                      </a:solidFill>
                    </a:lnL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lnT w="12699" algn="ctr">
                      <a:solidFill>
                        <a:schemeClr val="accent5">
                          <a:lumMod val="75000"/>
                        </a:schemeClr>
                      </a:solidFill>
                    </a:lnT>
                    <a:lnB w="12699" algn="ctr">
                      <a:solidFill>
                        <a:schemeClr val="accent5">
                          <a:lumMod val="75000"/>
                        </a:schemeClr>
                      </a:solidFill>
                    </a:lnB>
                  </a:tcPr>
                </a:tc>
              </a:tr>
            </a:tbl>
          </a:graphicData>
        </a:graphic>
      </p:graphicFrame>
      <p:pic>
        <p:nvPicPr>
          <p:cNvPr id="2147226783" name="Рисунок 214722678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024625" y="1935592"/>
            <a:ext cx="2225467" cy="153560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84625577" name="Заголовок 1"/>
          <p:cNvSpPr>
            <a:spLocks noGrp="1"/>
          </p:cNvSpPr>
          <p:nvPr>
            <p:ph type="title"/>
          </p:nvPr>
        </p:nvSpPr>
        <p:spPr bwMode="auto">
          <a:xfrm>
            <a:off x="300910" y="176388"/>
            <a:ext cx="8712965" cy="109361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>
            <a:lvl1pPr>
              <a:defRPr/>
            </a:lvl1pPr>
          </a:lstStyle>
          <a:p>
            <a:pPr>
              <a:defRPr/>
            </a:pPr>
            <a:r>
              <a:rPr lang="ru-RU" sz="1500" b="1" i="0" u="none" strike="noStrike" cap="none" spc="0">
                <a:solidFill>
                  <a:schemeClr val="tx2">
                    <a:lumMod val="75000"/>
                  </a:schemeClr>
                </a:solidFill>
                <a:latin typeface="Cambria"/>
                <a:ea typeface="Arial Narrow"/>
                <a:cs typeface="Cambria"/>
              </a:rPr>
              <a:t>Синхронизация мер социальной поддержки многодетным семьям с Указом                                                   Президента Российской Федерации</a:t>
            </a:r>
            <a:r>
              <a:rPr lang="ru-RU" sz="1800" b="1" i="0" u="none" strike="noStrike" cap="none" spc="0">
                <a:solidFill>
                  <a:schemeClr val="tx2">
                    <a:lumMod val="75000"/>
                  </a:schemeClr>
                </a:solidFill>
                <a:latin typeface="Cambria"/>
                <a:ea typeface="Arial Narrow"/>
                <a:cs typeface="Cambria"/>
              </a:rPr>
              <a:t/>
            </a:r>
            <a:br>
              <a:rPr lang="ru-RU" sz="1800" b="1" i="0" u="none" strike="noStrike" cap="none" spc="0">
                <a:solidFill>
                  <a:schemeClr val="tx2">
                    <a:lumMod val="75000"/>
                  </a:schemeClr>
                </a:solidFill>
                <a:latin typeface="Cambria"/>
                <a:ea typeface="Arial Narrow"/>
                <a:cs typeface="Cambria"/>
              </a:rPr>
            </a:br>
            <a:r>
              <a:rPr lang="ru-RU" sz="1800" b="1" i="0" u="none" strike="noStrike" cap="none" spc="0">
                <a:solidFill>
                  <a:schemeClr val="tx2">
                    <a:lumMod val="75000"/>
                  </a:schemeClr>
                </a:solidFill>
                <a:latin typeface="Cambria"/>
                <a:ea typeface="Arial Narrow"/>
                <a:cs typeface="Cambria"/>
              </a:rPr>
              <a:t>           	  </a:t>
            </a:r>
            <a:endParaRPr sz="2000">
              <a:latin typeface="Cambria"/>
              <a:cs typeface="Cambria"/>
            </a:endParaRPr>
          </a:p>
        </p:txBody>
      </p:sp>
      <p:sp>
        <p:nvSpPr>
          <p:cNvPr id="1521612318" name="Номер слайда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5BADA57-CBEA-0C26-0A17-0421A9E823C9}" type="slidenum">
              <a:rPr lang="ru-RU"/>
              <a:t>3</a:t>
            </a:fld>
            <a:endParaRPr lang="ru-RU"/>
          </a:p>
        </p:txBody>
      </p:sp>
      <p:graphicFrame>
        <p:nvGraphicFramePr>
          <p:cNvPr id="959315785" name="Таблица 959315784"/>
          <p:cNvGraphicFramePr>
            <a:graphicFrameLocks/>
          </p:cNvGraphicFramePr>
          <p:nvPr/>
        </p:nvGraphicFramePr>
        <p:xfrm>
          <a:off x="161144" y="883427"/>
          <a:ext cx="8822277" cy="5844766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741747"/>
                <a:gridCol w="5080530"/>
              </a:tblGrid>
              <a:tr h="2827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 cap="none" spc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</a:rPr>
                        <a:t>Положения Указа Президента РФ</a:t>
                      </a:r>
                      <a:endParaRPr sz="1400" b="1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 cap="none" spc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</a:rPr>
                        <a:t>Положения регионального  законодательства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anchor="ctr">
                    <a:lnL w="12699" algn="ctr">
                      <a:solidFill>
                        <a:schemeClr val="accent5">
                          <a:lumMod val="75000"/>
                        </a:schemeClr>
                      </a:solidFill>
                    </a:lnL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lnT w="12699" algn="ctr">
                      <a:solidFill>
                        <a:schemeClr val="accent5">
                          <a:lumMod val="75000"/>
                        </a:schemeClr>
                      </a:solidFill>
                    </a:lnT>
                    <a:lnB w="12699" algn="ctr">
                      <a:solidFill>
                        <a:schemeClr val="accent5">
                          <a:lumMod val="75000"/>
                        </a:schemeClr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247900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>
                          <a:latin typeface="Cambria"/>
                          <a:cs typeface="Cambria"/>
                        </a:rPr>
                        <a:t>     </a:t>
                      </a:r>
                      <a:r>
                        <a:rPr lang="ru-RU" sz="1400" b="1" i="0" u="none" strike="noStrike" cap="none" spc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/>
                          <a:ea typeface="Cambria"/>
                          <a:cs typeface="Cambria"/>
                        </a:rPr>
                        <a:t>7 мер социальной поддержки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anchor="ctr"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400">
                          <a:latin typeface="Cambria"/>
                          <a:cs typeface="Cambria"/>
                        </a:rPr>
                        <a:t>      </a:t>
                      </a:r>
                      <a:r>
                        <a:rPr lang="ru-RU" sz="1400" b="1" i="0" u="none" strike="noStrike" cap="none" spc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  </a:t>
                      </a:r>
                      <a:r>
                        <a:rPr lang="ru-RU" sz="1400" b="1" i="0" u="none" strike="noStrike" cap="none" spc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/>
                          <a:ea typeface="Cambria"/>
                          <a:cs typeface="Cambria"/>
                        </a:rPr>
                        <a:t>11 мер социальной поддержки</a:t>
                      </a:r>
                      <a:endParaRPr sz="1400">
                        <a:latin typeface="Cambria"/>
                        <a:cs typeface="Cambria"/>
                      </a:endParaRPr>
                    </a:p>
                  </a:txBody>
                  <a:tcPr anchor="ctr">
                    <a:lnL w="12699" algn="ctr">
                      <a:solidFill>
                        <a:schemeClr val="accent5">
                          <a:lumMod val="75000"/>
                        </a:schemeClr>
                      </a:solidFill>
                    </a:lnL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lnT w="12699" algn="ctr">
                      <a:solidFill>
                        <a:schemeClr val="accent5">
                          <a:lumMod val="75000"/>
                        </a:schemeClr>
                      </a:solidFill>
                    </a:lnT>
                    <a:lnB w="12699" algn="ctr">
                      <a:solidFill>
                        <a:schemeClr val="accent5">
                          <a:lumMod val="75000"/>
                        </a:schemeClr>
                      </a:solidFill>
                    </a:lnB>
                  </a:tcPr>
                </a:tc>
              </a:tr>
              <a:tr h="483100">
                <a:tc>
                  <a:txBody>
                    <a:bodyPr/>
                    <a:lstStyle/>
                    <a:p>
                      <a:pPr marL="195764" indent="-195764">
                        <a:buAutoNum type="arabicPeriod"/>
                        <a:defRPr/>
                      </a:pPr>
                      <a:r>
                        <a:rPr lang="ru-RU" sz="1000" b="0" i="0" u="none" strike="noStrike" cap="none" spc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бесплатное обеспечение детей </a:t>
                      </a:r>
                      <a:r>
                        <a:rPr sz="1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до 6 лет</a:t>
                      </a:r>
                      <a:r>
                        <a:rPr lang="ru-RU" sz="1000" b="0" i="0" u="none" strike="noStrike" cap="none" spc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 лекарствами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000">
                          <a:latin typeface="Cambria"/>
                          <a:cs typeface="Cambria"/>
                        </a:rPr>
                        <a:t>                                                    </a:t>
                      </a:r>
                      <a:r>
                        <a:rPr lang="en-US" sz="1000" b="1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    </a:t>
                      </a:r>
                      <a:r>
                        <a:rPr lang="en-US" sz="1600" b="1">
                          <a:solidFill>
                            <a:srgbClr val="00B050"/>
                          </a:solidFill>
                          <a:latin typeface="Cambria"/>
                          <a:cs typeface="Cambria"/>
                        </a:rPr>
                        <a:t>   V</a:t>
                      </a:r>
                      <a:endParaRPr sz="1600" b="1">
                        <a:solidFill>
                          <a:srgbClr val="00B05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chemeClr val="accent5">
                          <a:lumMod val="75000"/>
                        </a:schemeClr>
                      </a:solidFill>
                    </a:lnL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lnT w="12699" algn="ctr">
                      <a:solidFill>
                        <a:schemeClr val="accent5">
                          <a:lumMod val="75000"/>
                        </a:schemeClr>
                      </a:solidFill>
                    </a:lnT>
                    <a:lnB w="12699" algn="ctr">
                      <a:solidFill>
                        <a:schemeClr val="accent5">
                          <a:lumMod val="75000"/>
                        </a:schemeClr>
                      </a:solidFill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000">
                          <a:latin typeface="Cambria"/>
                          <a:cs typeface="Cambria"/>
                        </a:rPr>
                        <a:t>2. </a:t>
                      </a:r>
                      <a:r>
                        <a:rPr sz="1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бесплатный проезд </a:t>
                      </a:r>
                    </a:p>
                    <a:p>
                      <a:pPr>
                        <a:defRPr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автомобильным </a:t>
                      </a:r>
                    </a:p>
                    <a:p>
                      <a:pPr>
                        <a:defRPr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транспортом 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000" b="0" i="0" u="none" strike="noStrike" cap="none" spc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2.  </a:t>
                      </a:r>
                      <a:r>
                        <a:rPr lang="ru-RU" sz="1000" b="0" i="0" u="none" strike="noStrike" cap="none" spc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 </a:t>
                      </a:r>
                      <a:r>
                        <a:rPr sz="1000" b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ежемесячная денежная </a:t>
                      </a:r>
                      <a:r>
                        <a:rPr lang="ru-RU" sz="1000" b="0" i="0" u="none" strike="noStrike" cap="none" spc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выплата на проезд:</a:t>
                      </a:r>
                      <a:br>
                        <a:rPr lang="ru-RU" sz="1000" b="0" i="0" u="none" strike="noStrike" cap="none" spc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</a:br>
                      <a:r>
                        <a:rPr lang="ru-RU" sz="1000" b="0" i="0" u="none" strike="noStrike" cap="none" spc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 592 рубля на каждого дошкольника;  1 300 рублей на каждого школьника;</a:t>
                      </a:r>
                      <a:endParaRPr sz="1000" b="0">
                        <a:solidFill>
                          <a:srgbClr val="000000"/>
                        </a:solidFill>
                        <a:latin typeface="Cambria"/>
                        <a:cs typeface="Cambria"/>
                      </a:endParaRPr>
                    </a:p>
                    <a:p>
                      <a:pPr>
                        <a:defRPr/>
                      </a:pPr>
                      <a:r>
                        <a:rPr lang="ru-RU" sz="1000" b="0" i="0" u="none" strike="noStrike" cap="none" spc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1 300 рублей на каждого студента в возрасте до 24 лет, не вступившего в брак </a:t>
                      </a:r>
                      <a:r>
                        <a:rPr lang="ru-RU" sz="1000" b="1" i="0" u="none" strike="noStrike" cap="none" spc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(мера продлена до 31 декабря 2026 года)</a:t>
                      </a:r>
                      <a:endParaRPr sz="1000" b="1"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chemeClr val="accent5">
                          <a:lumMod val="75000"/>
                        </a:schemeClr>
                      </a:solidFill>
                    </a:lnL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lnT w="12699" algn="ctr">
                      <a:solidFill>
                        <a:schemeClr val="accent5">
                          <a:lumMod val="75000"/>
                        </a:schemeClr>
                      </a:solidFill>
                    </a:lnT>
                    <a:lnB w="12699" algn="ctr">
                      <a:solidFill>
                        <a:schemeClr val="accent5">
                          <a:lumMod val="75000"/>
                        </a:schemeClr>
                      </a:solidFill>
                    </a:lnB>
                  </a:tcPr>
                </a:tc>
              </a:tr>
              <a:tr h="4500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000">
                          <a:latin typeface="Cambria"/>
                          <a:cs typeface="Cambria"/>
                        </a:rPr>
                        <a:t>3. </a:t>
                      </a:r>
                      <a:r>
                        <a:rPr sz="1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бесплатное питание обучающихся  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000">
                          <a:latin typeface="Cambria"/>
                          <a:cs typeface="Cambria"/>
                        </a:rPr>
                        <a:t>                                       </a:t>
                      </a:r>
                      <a:r>
                        <a:rPr lang="en-US" sz="1000" b="1" i="0" u="none" strike="noStrike" cap="none" spc="0">
                          <a:solidFill>
                            <a:srgbClr val="00B050"/>
                          </a:solidFill>
                          <a:latin typeface="Cambria"/>
                          <a:ea typeface="Cambria"/>
                          <a:cs typeface="Cambria"/>
                        </a:rPr>
                        <a:t>                   </a:t>
                      </a:r>
                      <a:r>
                        <a:rPr lang="en-US" sz="1600" b="1" i="0" u="none" strike="noStrike" cap="none" spc="0">
                          <a:solidFill>
                            <a:srgbClr val="00B050"/>
                          </a:solidFill>
                          <a:latin typeface="Cambria"/>
                          <a:ea typeface="Cambria"/>
                          <a:cs typeface="Cambria"/>
                        </a:rPr>
                        <a:t>   V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chemeClr val="accent5">
                          <a:lumMod val="75000"/>
                        </a:schemeClr>
                      </a:solidFill>
                    </a:lnL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lnT w="12699" algn="ctr">
                      <a:solidFill>
                        <a:schemeClr val="accent5">
                          <a:lumMod val="75000"/>
                        </a:schemeClr>
                      </a:solidFill>
                    </a:lnT>
                    <a:lnB w="12699" algn="ctr">
                      <a:solidFill>
                        <a:schemeClr val="accent5">
                          <a:lumMod val="75000"/>
                        </a:schemeClr>
                      </a:solidFill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000">
                          <a:latin typeface="Cambria"/>
                          <a:cs typeface="Cambria"/>
                        </a:rPr>
                        <a:t>4. </a:t>
                      </a:r>
                      <a:r>
                        <a:rPr sz="1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обеспечение обучающихся школьной формой 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spcBef>
                          <a:spcPts val="0"/>
                        </a:spcBef>
                        <a:spcAft>
                          <a:spcPts val="0"/>
                        </a:spcAft>
                        <a:defRPr/>
                      </a:pPr>
                      <a:r>
                        <a:rPr lang="ru-RU" sz="1000" b="0" i="0" u="none" strike="noStrike" cap="none" spc="0">
                          <a:solidFill>
                            <a:schemeClr val="dk1"/>
                          </a:solidFill>
                          <a:highlight>
                            <a:srgbClr val="FFFFFF"/>
                          </a:highlight>
                          <a:latin typeface="Cambria"/>
                          <a:ea typeface="Cambria"/>
                          <a:cs typeface="Cambria"/>
                        </a:rPr>
                        <a:t>4. </a:t>
                      </a:r>
                      <a:r>
                        <a:rPr lang="ru-RU" sz="1000" b="0" i="0" u="none" strike="noStrike" cap="none" spc="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mbria"/>
                          <a:ea typeface="Times New Roman"/>
                          <a:cs typeface="Cambria"/>
                        </a:rPr>
                        <a:t>единовременное пособие для подготовки ребенка (детей) из многодетной семьи к началу учебного года в размере 7 500 рублей</a:t>
                      </a:r>
                      <a:endParaRPr sz="10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chemeClr val="accent5">
                          <a:lumMod val="75000"/>
                        </a:schemeClr>
                      </a:solidFill>
                    </a:lnL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lnT w="12699" algn="ctr">
                      <a:solidFill>
                        <a:schemeClr val="accent5">
                          <a:lumMod val="75000"/>
                        </a:schemeClr>
                      </a:solidFill>
                    </a:lnT>
                    <a:lnB w="12699" algn="ctr">
                      <a:solidFill>
                        <a:schemeClr val="accent5">
                          <a:lumMod val="75000"/>
                        </a:schemeClr>
                      </a:solidFill>
                    </a:lnB>
                  </a:tcPr>
                </a:tc>
              </a:tr>
              <a:tr h="586262"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sz="1000">
                          <a:latin typeface="Cambria"/>
                          <a:cs typeface="Cambria"/>
                        </a:rPr>
                        <a:t>5. </a:t>
                      </a:r>
                      <a:r>
                        <a:rPr sz="1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прием детей в ДОУ в первоочередном порядке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l">
                        <a:defRPr/>
                      </a:pPr>
                      <a:r>
                        <a:rPr lang="en-US" sz="1000" b="1" i="0" u="none" strike="noStrike" cap="none" spc="0">
                          <a:solidFill>
                            <a:srgbClr val="00B050"/>
                          </a:solidFill>
                          <a:latin typeface="Cambria"/>
                          <a:ea typeface="Cambria"/>
                          <a:cs typeface="Cambria"/>
                        </a:rPr>
                        <a:t>                                                       </a:t>
                      </a:r>
                      <a:r>
                        <a:rPr lang="en-US" sz="1600" b="1" i="0" u="none" strike="noStrike" cap="none" spc="0">
                          <a:solidFill>
                            <a:srgbClr val="00B050"/>
                          </a:solidFill>
                          <a:latin typeface="Cambria"/>
                          <a:ea typeface="Cambria"/>
                          <a:cs typeface="Cambria"/>
                        </a:rPr>
                        <a:t>     V</a:t>
                      </a:r>
                      <a:endParaRPr sz="1600"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chemeClr val="accent5">
                          <a:lumMod val="75000"/>
                        </a:schemeClr>
                      </a:solidFill>
                    </a:lnL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lnT w="12699" algn="ctr">
                      <a:solidFill>
                        <a:schemeClr val="accent5">
                          <a:lumMod val="75000"/>
                        </a:schemeClr>
                      </a:solidFill>
                    </a:lnT>
                    <a:lnB w="12699" algn="ctr">
                      <a:solidFill>
                        <a:schemeClr val="accent5">
                          <a:lumMod val="75000"/>
                        </a:schemeClr>
                      </a:solidFill>
                    </a:lnB>
                  </a:tcPr>
                </a:tc>
              </a:tr>
              <a:tr h="40373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000">
                          <a:latin typeface="Cambria"/>
                          <a:cs typeface="Cambria"/>
                        </a:rPr>
                        <a:t>6. </a:t>
                      </a:r>
                      <a:r>
                        <a:rPr sz="1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предоставление льгот по</a:t>
                      </a:r>
                      <a:r>
                        <a:rPr sz="1000" b="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 оплате жилья и комму</a:t>
                      </a:r>
                      <a:r>
                        <a:rPr sz="1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нальных  услуг в размере не ниже</a:t>
                      </a:r>
                      <a:r>
                        <a:rPr lang="en-US" sz="1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 </a:t>
                      </a:r>
                      <a:r>
                        <a:rPr sz="1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30%</a:t>
                      </a:r>
                      <a:endParaRPr sz="1000">
                        <a:latin typeface="Cambria"/>
                        <a:cs typeface="Cambria"/>
                      </a:endParaRPr>
                    </a:p>
                  </a:txBody>
                  <a:tcPr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000">
                          <a:latin typeface="Cambria"/>
                          <a:cs typeface="Cambria"/>
                        </a:rPr>
                        <a:t>6</a:t>
                      </a:r>
                      <a:r>
                        <a:rPr sz="1000">
                          <a:highlight>
                            <a:srgbClr val="FFFFFF"/>
                          </a:highlight>
                          <a:latin typeface="Cambria"/>
                          <a:cs typeface="Cambria"/>
                        </a:rPr>
                        <a:t>. </a:t>
                      </a:r>
                      <a:r>
                        <a:rPr sz="1000" b="0" i="0" u="none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mbria"/>
                          <a:ea typeface="Times New Roman"/>
                          <a:cs typeface="Cambria"/>
                        </a:rPr>
                        <a:t>компенсация расходов 45% на оплату жилого помещения и коммунальных услуг (расчет по фактическим затратам, но не более нормативов и тарифов)</a:t>
                      </a:r>
                      <a:endParaRPr sz="1000" b="0" i="0" u="none">
                        <a:highlight>
                          <a:srgbClr val="FFFFFF"/>
                        </a:highlight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chemeClr val="accent5">
                          <a:lumMod val="75000"/>
                        </a:schemeClr>
                      </a:solidFill>
                    </a:lnL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lnT w="12699" algn="ctr">
                      <a:solidFill>
                        <a:schemeClr val="accent5">
                          <a:lumMod val="75000"/>
                        </a:schemeClr>
                      </a:solidFill>
                    </a:lnT>
                    <a:lnB w="12699" algn="ctr">
                      <a:solidFill>
                        <a:schemeClr val="accent5">
                          <a:lumMod val="75000"/>
                        </a:schemeClr>
                      </a:solidFill>
                    </a:lnB>
                  </a:tcPr>
                </a:tc>
              </a:tr>
              <a:tr h="540000">
                <a:tc rowSpan="5"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000">
                          <a:latin typeface="Cambria"/>
                          <a:cs typeface="Cambria"/>
                        </a:rPr>
                        <a:t>7. </a:t>
                      </a:r>
                      <a:r>
                        <a:rPr sz="1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содействие в улучшении жилищных условий и предоставлении земельных участков, обеспеченных необходимыми объектами инфраструктуры</a:t>
                      </a:r>
                      <a:endParaRPr sz="1000">
                        <a:latin typeface="Cambria"/>
                        <a:cs typeface="Cambria"/>
                      </a:endParaRPr>
                    </a:p>
                    <a:p>
                      <a:pPr>
                        <a:defRPr/>
                      </a:pPr>
                      <a:r>
                        <a:rPr sz="1000">
                          <a:latin typeface="Cambria"/>
                          <a:cs typeface="Cambria"/>
                        </a:rPr>
                        <a:t>                                                             </a:t>
                      </a:r>
                    </a:p>
                  </a:txBody>
                  <a:tcPr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000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7. </a:t>
                      </a:r>
                      <a:r>
                        <a:rPr sz="10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mbria"/>
                          <a:ea typeface="Times New Roman"/>
                          <a:cs typeface="Cambria"/>
                        </a:rPr>
                        <a:t>бесплатное предоставления земельных участков для ИЖС; </a:t>
                      </a:r>
                      <a:endParaRPr sz="1000">
                        <a:solidFill>
                          <a:srgbClr val="000000"/>
                        </a:solidFill>
                        <a:highlight>
                          <a:srgbClr val="FFFFFF"/>
                        </a:highlight>
                        <a:latin typeface="Cambria"/>
                        <a:cs typeface="Cambria"/>
                      </a:endParaRPr>
                    </a:p>
                    <a:p>
                      <a:pPr>
                        <a:defRPr/>
                      </a:pPr>
                      <a:r>
                        <a:rPr sz="1000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mbria"/>
                          <a:ea typeface="Times New Roman"/>
                          <a:cs typeface="Cambria"/>
                        </a:rPr>
                        <a:t> социальная поддержка по обеспечению жилыми помещениями взамен предоставления земельного участка </a:t>
                      </a:r>
                      <a:endParaRPr sz="1000">
                        <a:highlight>
                          <a:srgbClr val="FFFFFF"/>
                        </a:highlight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chemeClr val="accent5">
                          <a:lumMod val="75000"/>
                        </a:schemeClr>
                      </a:solidFill>
                    </a:lnL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lnT w="12699" algn="ctr">
                      <a:solidFill>
                        <a:schemeClr val="accent5">
                          <a:lumMod val="75000"/>
                        </a:schemeClr>
                      </a:solidFill>
                    </a:lnT>
                    <a:lnB w="12699" algn="ctr">
                      <a:solidFill>
                        <a:schemeClr val="accent5">
                          <a:lumMod val="75000"/>
                        </a:schemeClr>
                      </a:solidFill>
                    </a:lnB>
                  </a:tcPr>
                </a:tc>
              </a:tr>
              <a:tr h="25344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000" b="1">
                          <a:latin typeface="Cambria"/>
                          <a:cs typeface="Cambria"/>
                        </a:rPr>
                        <a:t>8. </a:t>
                      </a:r>
                      <a:r>
                        <a:rPr sz="10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Ю</a:t>
                      </a:r>
                      <a:r>
                        <a:rPr sz="10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mbria"/>
                          <a:ea typeface="Times New Roman"/>
                          <a:cs typeface="Cambria"/>
                        </a:rPr>
                        <a:t>горский семейный капитал</a:t>
                      </a:r>
                      <a:endParaRPr sz="1000" b="1">
                        <a:highlight>
                          <a:srgbClr val="FFFFFF"/>
                        </a:highlight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chemeClr val="accent5">
                          <a:lumMod val="75000"/>
                        </a:schemeClr>
                      </a:solidFill>
                    </a:lnL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lnT w="12699" algn="ctr">
                      <a:solidFill>
                        <a:schemeClr val="accent5">
                          <a:lumMod val="75000"/>
                        </a:schemeClr>
                      </a:solidFill>
                    </a:lnT>
                    <a:lnB w="12699" algn="ctr">
                      <a:solidFill>
                        <a:schemeClr val="accent5">
                          <a:lumMod val="75000"/>
                        </a:schemeClr>
                      </a:solidFill>
                    </a:lnB>
                  </a:tcPr>
                </a:tc>
              </a:tr>
              <a:tr h="26005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000" b="1">
                          <a:latin typeface="Cambria"/>
                          <a:cs typeface="Cambria"/>
                        </a:rPr>
                        <a:t>9. </a:t>
                      </a:r>
                      <a:r>
                        <a:rPr sz="10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mbria"/>
                          <a:ea typeface="Times New Roman"/>
                          <a:cs typeface="Cambria"/>
                        </a:rPr>
                        <a:t>оплата газификации жилых домов (квартир)</a:t>
                      </a:r>
                      <a:endParaRPr sz="1000" b="1"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chemeClr val="accent5">
                          <a:lumMod val="75000"/>
                        </a:schemeClr>
                      </a:solidFill>
                    </a:lnL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lnT w="12699" algn="ctr">
                      <a:solidFill>
                        <a:schemeClr val="accent5">
                          <a:lumMod val="75000"/>
                        </a:schemeClr>
                      </a:solidFill>
                    </a:lnT>
                    <a:lnB w="12699" algn="ctr">
                      <a:solidFill>
                        <a:schemeClr val="accent5">
                          <a:lumMod val="75000"/>
                        </a:schemeClr>
                      </a:solidFill>
                    </a:lnB>
                  </a:tcPr>
                </a:tc>
              </a:tr>
              <a:tr h="287870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000" b="1">
                          <a:latin typeface="Cambria"/>
                          <a:cs typeface="Cambria"/>
                        </a:rPr>
                        <a:t>10. </a:t>
                      </a:r>
                      <a:r>
                        <a:rPr sz="10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mbria"/>
                          <a:ea typeface="Times New Roman"/>
                          <a:cs typeface="Cambria"/>
                        </a:rPr>
                        <a:t>компенсация стоимости платного обучения (50%, не более 40 тыс.руб.</a:t>
                      </a:r>
                      <a:r>
                        <a:rPr sz="1000" b="1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)</a:t>
                      </a:r>
                      <a:endParaRPr sz="1000" b="1"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chemeClr val="accent5">
                          <a:lumMod val="75000"/>
                        </a:schemeClr>
                      </a:solidFill>
                    </a:lnL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lnT w="12699" algn="ctr">
                      <a:solidFill>
                        <a:schemeClr val="accent5">
                          <a:lumMod val="75000"/>
                        </a:schemeClr>
                      </a:solidFill>
                    </a:lnT>
                    <a:lnB w="12699" algn="ctr">
                      <a:solidFill>
                        <a:schemeClr val="accent5">
                          <a:lumMod val="75000"/>
                        </a:schemeClr>
                      </a:solidFill>
                    </a:lnB>
                  </a:tcPr>
                </a:tc>
              </a:tr>
              <a:tr h="522066">
                <a:tc vMerge="1"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</a:txBody>
                  <a:tcPr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000" b="1">
                          <a:latin typeface="Cambria"/>
                          <a:cs typeface="Cambria"/>
                        </a:rPr>
                        <a:t>11. </a:t>
                      </a:r>
                      <a:r>
                        <a:rPr sz="1000" b="1">
                          <a:solidFill>
                            <a:srgbClr val="000000"/>
                          </a:solidFill>
                          <a:highlight>
                            <a:srgbClr val="FFFFFF"/>
                          </a:highlight>
                          <a:latin typeface="Cambria"/>
                          <a:ea typeface="Times New Roman"/>
                          <a:cs typeface="Cambria"/>
                        </a:rPr>
                        <a:t>компенсация расходов на проезд к месту отдыха детям из многодетных семей по путевкам</a:t>
                      </a:r>
                      <a:endParaRPr sz="1000" b="1"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chemeClr val="accent5">
                          <a:lumMod val="75000"/>
                        </a:schemeClr>
                      </a:solidFill>
                    </a:lnL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lnT w="12699" algn="ctr">
                      <a:solidFill>
                        <a:schemeClr val="accent5">
                          <a:lumMod val="75000"/>
                        </a:schemeClr>
                      </a:solidFill>
                    </a:lnT>
                    <a:lnB w="12699" algn="ctr">
                      <a:solidFill>
                        <a:schemeClr val="accent5">
                          <a:lumMod val="75000"/>
                        </a:schemeClr>
                      </a:solidFill>
                    </a:lnB>
                  </a:tcPr>
                </a:tc>
              </a:tr>
            </a:tbl>
          </a:graphicData>
        </a:graphic>
      </p:graphicFrame>
      <p:cxnSp>
        <p:nvCxnSpPr>
          <p:cNvPr id="2088286114" name="Прямая соединительная линия 5"/>
          <p:cNvCxnSpPr>
            <a:cxnSpLocks/>
            <a:endCxn id="1384625577" idx="3"/>
          </p:cNvCxnSpPr>
          <p:nvPr/>
        </p:nvCxnSpPr>
        <p:spPr bwMode="auto">
          <a:xfrm>
            <a:off x="161144" y="722833"/>
            <a:ext cx="8852730" cy="0"/>
          </a:xfrm>
          <a:prstGeom prst="line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pic>
        <p:nvPicPr>
          <p:cNvPr id="434019734" name="Рисунок 43401973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554824" y="2029626"/>
            <a:ext cx="1228936" cy="605930"/>
          </a:xfrm>
          <a:prstGeom prst="rect">
            <a:avLst/>
          </a:prstGeom>
        </p:spPr>
      </p:pic>
      <p:sp>
        <p:nvSpPr>
          <p:cNvPr id="1981715629" name="TextBox 1981715628"/>
          <p:cNvSpPr txBox="1"/>
          <p:nvPr/>
        </p:nvSpPr>
        <p:spPr bwMode="auto">
          <a:xfrm>
            <a:off x="1711211" y="4978851"/>
            <a:ext cx="1176529" cy="45755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lang="ru-RU" sz="1200" b="0" i="0" u="none" strike="noStrike" cap="none" spc="0">
                <a:solidFill>
                  <a:schemeClr val="bg1"/>
                </a:solidFill>
                <a:latin typeface="Cambria"/>
                <a:cs typeface="Cambria"/>
              </a:rPr>
              <a:t>7 в денежном</a:t>
            </a:r>
            <a:endParaRPr sz="1200" b="0" i="0" u="none" strike="noStrike" cap="none" spc="0">
              <a:solidFill>
                <a:schemeClr val="bg1"/>
              </a:solidFill>
              <a:latin typeface="Cambria"/>
              <a:cs typeface="Cambria"/>
            </a:endParaRPr>
          </a:p>
          <a:p>
            <a:pPr>
              <a:defRPr/>
            </a:pPr>
            <a:r>
              <a:rPr lang="ru-RU" sz="1200" b="0" i="0" u="none" strike="noStrike" cap="none" spc="0">
                <a:solidFill>
                  <a:schemeClr val="bg1"/>
                </a:solidFill>
                <a:latin typeface="Cambria"/>
                <a:cs typeface="Cambria"/>
              </a:rPr>
              <a:t> выражении</a:t>
            </a:r>
            <a:endParaRPr/>
          </a:p>
        </p:txBody>
      </p:sp>
      <p:pic>
        <p:nvPicPr>
          <p:cNvPr id="545144795" name="Рисунок 545144794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684944" y="1460152"/>
            <a:ext cx="426809" cy="445660"/>
          </a:xfrm>
          <a:prstGeom prst="rect">
            <a:avLst/>
          </a:prstGeom>
        </p:spPr>
      </p:pic>
      <p:pic>
        <p:nvPicPr>
          <p:cNvPr id="1821507754" name="Рисунок 1821507753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26819" y="2635556"/>
            <a:ext cx="743059" cy="580596"/>
          </a:xfrm>
          <a:prstGeom prst="rect">
            <a:avLst/>
          </a:prstGeom>
        </p:spPr>
      </p:pic>
      <p:pic>
        <p:nvPicPr>
          <p:cNvPr id="1429073052" name="Рисунок 142907305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072056" y="3217366"/>
            <a:ext cx="641414" cy="562335"/>
          </a:xfrm>
          <a:prstGeom prst="rect">
            <a:avLst/>
          </a:prstGeom>
        </p:spPr>
      </p:pic>
      <p:pic>
        <p:nvPicPr>
          <p:cNvPr id="276190155" name="Рисунок 276190154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3424739" y="3904328"/>
            <a:ext cx="845138" cy="475391"/>
          </a:xfrm>
          <a:prstGeom prst="rect">
            <a:avLst/>
          </a:prstGeom>
        </p:spPr>
      </p:pic>
      <p:pic>
        <p:nvPicPr>
          <p:cNvPr id="2068222615" name="Рисунок 2068222614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2887740" y="4468955"/>
            <a:ext cx="606970" cy="427724"/>
          </a:xfrm>
          <a:prstGeom prst="rect">
            <a:avLst/>
          </a:prstGeom>
        </p:spPr>
      </p:pic>
      <p:pic>
        <p:nvPicPr>
          <p:cNvPr id="899138749" name="Рисунок 899138748"/>
          <p:cNvPicPr>
            <a:picLocks noChangeAspect="1"/>
          </p:cNvPicPr>
          <p:nvPr/>
        </p:nvPicPr>
        <p:blipFill>
          <a:blip r:embed="rId8"/>
          <a:stretch/>
        </p:blipFill>
        <p:spPr bwMode="auto">
          <a:xfrm>
            <a:off x="535023" y="5496874"/>
            <a:ext cx="1563054" cy="10420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70192573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6728FF0B-B98A-A94C-8763-E4D399FD5E50}" type="slidenum">
              <a:rPr lang="ru-RU"/>
              <a:t>4</a:t>
            </a:fld>
            <a:endParaRPr lang="ru-RU"/>
          </a:p>
        </p:txBody>
      </p:sp>
      <p:sp>
        <p:nvSpPr>
          <p:cNvPr id="203891719" name="Номер слайда 5"/>
          <p:cNvSpPr>
            <a:spLocks noGrp="1"/>
          </p:cNvSpPr>
          <p:nvPr/>
        </p:nvSpPr>
        <p:spPr bwMode="auto">
          <a:xfrm>
            <a:off x="6553199" y="6356349"/>
            <a:ext cx="2133599" cy="365124"/>
          </a:xfr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53167AC6-4088-11A8-274C-A4AC7C06AAA3}" type="slidenum">
              <a:rPr lang="ru-RU"/>
              <a:t>4</a:t>
            </a:fld>
            <a:endParaRPr lang="ru-RU"/>
          </a:p>
        </p:txBody>
      </p:sp>
      <p:sp>
        <p:nvSpPr>
          <p:cNvPr id="305171441" name="TextBox 305171440"/>
          <p:cNvSpPr txBox="1"/>
          <p:nvPr/>
        </p:nvSpPr>
        <p:spPr bwMode="auto">
          <a:xfrm>
            <a:off x="106733" y="222115"/>
            <a:ext cx="8943096" cy="36611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ru-RU" sz="1800" b="1" i="0" u="none" strike="noStrike" cap="none" spc="0">
                <a:solidFill>
                  <a:srgbClr val="002060"/>
                </a:solidFill>
                <a:latin typeface="Cambria"/>
                <a:ea typeface="Times New Roman"/>
                <a:cs typeface="Cambria"/>
              </a:rPr>
              <a:t>Предоставление </a:t>
            </a:r>
            <a:r>
              <a:rPr lang="ru-RU" sz="1800" b="1" i="0" u="none" strike="noStrike" cap="none" spc="0">
                <a:solidFill>
                  <a:srgbClr val="002060"/>
                </a:solidFill>
                <a:highlight>
                  <a:srgbClr val="FFFFFF"/>
                </a:highlight>
                <a:latin typeface="Cambria"/>
                <a:ea typeface="Times New Roman"/>
                <a:cs typeface="Cambria"/>
              </a:rPr>
              <a:t>компенсации по оплате жилья и коммунальных услуг </a:t>
            </a:r>
            <a:endParaRPr sz="1800" b="1" i="0" u="none" strike="noStrike" cap="none" spc="0">
              <a:solidFill>
                <a:srgbClr val="002060"/>
              </a:solidFill>
              <a:latin typeface="Cambria"/>
              <a:cs typeface="Cambria"/>
            </a:endParaRPr>
          </a:p>
        </p:txBody>
      </p:sp>
      <p:cxnSp>
        <p:nvCxnSpPr>
          <p:cNvPr id="227164212" name="Прямая соединительная линия 5"/>
          <p:cNvCxnSpPr>
            <a:cxnSpLocks/>
          </p:cNvCxnSpPr>
          <p:nvPr/>
        </p:nvCxnSpPr>
        <p:spPr bwMode="auto">
          <a:xfrm>
            <a:off x="129598" y="740472"/>
            <a:ext cx="8875411" cy="360"/>
          </a:xfrm>
          <a:prstGeom prst="line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graphicFrame>
        <p:nvGraphicFramePr>
          <p:cNvPr id="746606617" name="Таблица 746606616"/>
          <p:cNvGraphicFramePr>
            <a:graphicFrameLocks/>
          </p:cNvGraphicFramePr>
          <p:nvPr/>
        </p:nvGraphicFramePr>
        <p:xfrm>
          <a:off x="618263" y="3859035"/>
          <a:ext cx="7718321" cy="1639783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3690000"/>
                <a:gridCol w="4028321"/>
              </a:tblGrid>
              <a:tr h="694903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 cap="none" spc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</a:rPr>
                        <a:t>До Указа Президента РФ</a:t>
                      </a:r>
                      <a:endParaRPr sz="1400" b="1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 cap="none" spc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</a:rPr>
                        <a:t>После внесения изменений в региональное законодательство</a:t>
                      </a:r>
                      <a:endParaRPr/>
                    </a:p>
                  </a:txBody>
                  <a:tcPr anchor="ctr">
                    <a:lnL w="12699" algn="ctr">
                      <a:solidFill>
                        <a:schemeClr val="accent5">
                          <a:lumMod val="75000"/>
                        </a:schemeClr>
                      </a:solidFill>
                    </a:lnL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lnT w="12699" algn="ctr">
                      <a:solidFill>
                        <a:schemeClr val="accent5">
                          <a:lumMod val="75000"/>
                        </a:schemeClr>
                      </a:solidFill>
                      <a:round/>
                    </a:lnT>
                    <a:lnB w="12699" algn="ctr">
                      <a:solidFill>
                        <a:schemeClr val="accent5">
                          <a:lumMod val="75000"/>
                        </a:schemeClr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88765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 cap="none" spc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/>
                          <a:ea typeface="Times New Roman"/>
                          <a:cs typeface="Cambria"/>
                        </a:rPr>
                        <a:t>К</a:t>
                      </a:r>
                      <a:r>
                        <a:rPr lang="ru-RU" sz="1400" b="0" i="0" u="none" strike="noStrike" cap="none" spc="0">
                          <a:solidFill>
                            <a:schemeClr val="tx2">
                              <a:lumMod val="75000"/>
                            </a:schemeClr>
                          </a:solidFill>
                          <a:highlight>
                            <a:srgbClr val="FFFFFF"/>
                          </a:highlight>
                          <a:latin typeface="Cambria"/>
                          <a:ea typeface="Times New Roman"/>
                          <a:cs typeface="Cambria"/>
                        </a:rPr>
                        <a:t>омпенсация расходов 50% на оплату коммунальных услуг</a:t>
                      </a:r>
                      <a:endParaRPr lang="ru-RU" sz="1400" b="0" i="0" u="none" strike="noStrike" cap="none" spc="0">
                        <a:solidFill>
                          <a:schemeClr val="tx2">
                            <a:lumMod val="75000"/>
                          </a:schemeClr>
                        </a:solidFill>
                        <a:highlight>
                          <a:srgbClr val="FFFFFF"/>
                        </a:highlight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400" b="0" i="0" u="none" strike="noStrike" cap="none" spc="0">
                          <a:solidFill>
                            <a:schemeClr val="tx2">
                              <a:lumMod val="75000"/>
                            </a:schemeClr>
                          </a:solidFill>
                          <a:highlight>
                            <a:srgbClr val="FFFFFF"/>
                          </a:highlight>
                          <a:latin typeface="Cambria"/>
                          <a:ea typeface="Times New Roman"/>
                          <a:cs typeface="Cambria"/>
                        </a:rPr>
                        <a:t>(расчет по  нормативам и тарифам)</a:t>
                      </a:r>
                      <a:r>
                        <a:rPr lang="en-US" sz="1400" b="0" i="0" u="none" strike="noStrike" cap="none" spc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/>
                          <a:ea typeface="Cambria"/>
                          <a:cs typeface="Cambria"/>
                        </a:rPr>
                        <a:t> </a:t>
                      </a:r>
                      <a:r>
                        <a:rPr lang="en-US" sz="1800" b="0" i="0" u="none" strike="noStrike" cap="none" spc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     </a:t>
                      </a:r>
                      <a:endParaRPr/>
                    </a:p>
                  </a:txBody>
                  <a:tcPr anchor="ctr"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0" i="0" u="none" strike="noStrike" cap="none" spc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/>
                          <a:ea typeface="Times New Roman"/>
                          <a:cs typeface="Cambria"/>
                        </a:rPr>
                        <a:t>К</a:t>
                      </a:r>
                      <a:r>
                        <a:rPr lang="ru-RU" sz="1400" b="0" i="0" u="none" strike="noStrike" cap="none" spc="0">
                          <a:solidFill>
                            <a:schemeClr val="tx2">
                              <a:lumMod val="75000"/>
                            </a:schemeClr>
                          </a:solidFill>
                          <a:highlight>
                            <a:srgbClr val="FFFFFF"/>
                          </a:highlight>
                          <a:latin typeface="Cambria"/>
                          <a:ea typeface="Times New Roman"/>
                          <a:cs typeface="Cambria"/>
                        </a:rPr>
                        <a:t>омпенсация расходов 45% на оплату </a:t>
                      </a:r>
                      <a:r>
                        <a:rPr lang="ru-RU" sz="1400" b="1" i="0" u="sng" strike="noStrike" cap="none" spc="0">
                          <a:solidFill>
                            <a:schemeClr val="tx2">
                              <a:lumMod val="75000"/>
                            </a:schemeClr>
                          </a:solidFill>
                          <a:highlight>
                            <a:srgbClr val="FFFFFF"/>
                          </a:highlight>
                          <a:latin typeface="Cambria"/>
                          <a:ea typeface="Times New Roman"/>
                          <a:cs typeface="Cambria"/>
                        </a:rPr>
                        <a:t>жилого помещения и коммунальных услуг</a:t>
                      </a:r>
                      <a:endParaRPr sz="1400" b="1" i="0" u="sng" strike="noStrike" cap="none" spc="0">
                        <a:solidFill>
                          <a:schemeClr val="tx2">
                            <a:lumMod val="75000"/>
                          </a:schemeClr>
                        </a:solidFill>
                        <a:highlight>
                          <a:srgbClr val="FFFFFF"/>
                        </a:highlight>
                        <a:latin typeface="Times New Roman"/>
                        <a:cs typeface="Times New Roman"/>
                      </a:endParaRPr>
                    </a:p>
                    <a:p>
                      <a:pPr algn="ctr">
                        <a:defRPr/>
                      </a:pPr>
                      <a:r>
                        <a:rPr lang="ru-RU" sz="1400" b="0" i="0" u="none" strike="noStrike" cap="none" spc="0">
                          <a:solidFill>
                            <a:schemeClr val="tx2">
                              <a:lumMod val="75000"/>
                            </a:schemeClr>
                          </a:solidFill>
                          <a:highlight>
                            <a:srgbClr val="FFFFFF"/>
                          </a:highlight>
                          <a:latin typeface="Cambria"/>
                          <a:ea typeface="Times New Roman"/>
                          <a:cs typeface="Cambria"/>
                        </a:rPr>
                        <a:t>(расчет по фактическим затратам, но не более </a:t>
                      </a:r>
                      <a:r>
                        <a:rPr lang="ru-RU" sz="1400" b="0" i="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Times New Roman"/>
                          <a:ea typeface="Calibri"/>
                          <a:cs typeface="Times New Roman"/>
                        </a:rPr>
                        <a:t> нормативов потребления</a:t>
                      </a:r>
                      <a:r>
                        <a:rPr lang="ru-RU" sz="1400" b="0" i="0" u="none" strike="noStrike" cap="none" spc="0">
                          <a:solidFill>
                            <a:schemeClr val="tx2">
                              <a:lumMod val="75000"/>
                            </a:schemeClr>
                          </a:solidFill>
                          <a:highlight>
                            <a:srgbClr val="FFFFFF"/>
                          </a:highlight>
                          <a:latin typeface="Cambria"/>
                          <a:ea typeface="Times New Roman"/>
                          <a:cs typeface="Cambria"/>
                        </a:rPr>
                        <a:t>)</a:t>
                      </a:r>
                      <a:r>
                        <a:rPr lang="en-US" sz="14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/>
                          <a:cs typeface="Cambria"/>
                        </a:rPr>
                        <a:t>   </a:t>
                      </a:r>
                      <a:r>
                        <a:rPr lang="en-US" sz="1400">
                          <a:latin typeface="Cambria"/>
                          <a:cs typeface="Cambria"/>
                        </a:rPr>
                        <a:t>                      </a:t>
                      </a:r>
                      <a:endParaRPr sz="1400" b="1">
                        <a:solidFill>
                          <a:srgbClr val="00B050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>
                    <a:lnL w="12699" algn="ctr">
                      <a:solidFill>
                        <a:schemeClr val="accent5">
                          <a:lumMod val="75000"/>
                        </a:schemeClr>
                      </a:solidFill>
                    </a:lnL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lnT w="12699" algn="ctr">
                      <a:solidFill>
                        <a:schemeClr val="accent5">
                          <a:lumMod val="75000"/>
                        </a:schemeClr>
                      </a:solidFill>
                      <a:round/>
                    </a:lnT>
                    <a:lnB w="12699" algn="ctr">
                      <a:solidFill>
                        <a:schemeClr val="accent5">
                          <a:lumMod val="75000"/>
                        </a:schemeClr>
                      </a:solidFill>
                    </a:lnB>
                  </a:tcPr>
                </a:tc>
              </a:tr>
            </a:tbl>
          </a:graphicData>
        </a:graphic>
      </p:graphicFrame>
      <p:pic>
        <p:nvPicPr>
          <p:cNvPr id="386157067" name="Рисунок 38615706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969047" y="773537"/>
            <a:ext cx="3115257" cy="2865367"/>
          </a:xfrm>
          <a:prstGeom prst="rect">
            <a:avLst/>
          </a:prstGeom>
        </p:spPr>
      </p:pic>
      <p:pic>
        <p:nvPicPr>
          <p:cNvPr id="1074273719" name="Рисунок 107427371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228316" y="773537"/>
            <a:ext cx="3050412" cy="26554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48488009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6"/>
            <a:ext cx="8229600" cy="898349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>
              <a:defRPr/>
            </a:pPr>
            <a:r>
              <a:rPr lang="ru-RU" sz="1800" b="1" i="0" u="none" strike="noStrike" cap="none" spc="0">
                <a:solidFill>
                  <a:schemeClr val="tx2">
                    <a:lumMod val="75000"/>
                  </a:schemeClr>
                </a:solidFill>
                <a:latin typeface="Cambria"/>
                <a:ea typeface="Times New Roman"/>
                <a:cs typeface="Cambria"/>
              </a:rPr>
              <a:t>Предоставление ежемесячной денежной выплаты на проезд</a:t>
            </a:r>
            <a:br>
              <a:rPr lang="ru-RU" sz="1800" b="1" i="0" u="none" strike="noStrike" cap="none" spc="0">
                <a:solidFill>
                  <a:schemeClr val="tx2">
                    <a:lumMod val="75000"/>
                  </a:schemeClr>
                </a:solidFill>
                <a:latin typeface="Cambria"/>
                <a:ea typeface="Times New Roman"/>
                <a:cs typeface="Cambria"/>
              </a:rPr>
            </a:br>
            <a:r>
              <a:rPr sz="1800" b="1">
                <a:solidFill>
                  <a:schemeClr val="tx2">
                    <a:lumMod val="75000"/>
                  </a:schemeClr>
                </a:solidFill>
                <a:latin typeface="Cambria"/>
                <a:cs typeface="Cambria"/>
              </a:rPr>
              <a:t> многодетным семьям</a:t>
            </a:r>
            <a:endParaRPr b="1"/>
          </a:p>
        </p:txBody>
      </p:sp>
      <p:sp>
        <p:nvSpPr>
          <p:cNvPr id="1775056181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DEB5D537-B6DD-EEFC-9F5F-DB0F448827E4}" type="slidenum">
              <a:rPr lang="ru-RU"/>
              <a:t>5</a:t>
            </a:fld>
            <a:endParaRPr lang="ru-RU"/>
          </a:p>
        </p:txBody>
      </p:sp>
      <p:cxnSp>
        <p:nvCxnSpPr>
          <p:cNvPr id="2005502576" name="Прямая соединительная линия 5"/>
          <p:cNvCxnSpPr>
            <a:cxnSpLocks/>
          </p:cNvCxnSpPr>
          <p:nvPr/>
        </p:nvCxnSpPr>
        <p:spPr bwMode="auto">
          <a:xfrm>
            <a:off x="152820" y="881583"/>
            <a:ext cx="8875410" cy="360"/>
          </a:xfrm>
          <a:prstGeom prst="line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graphicFrame>
        <p:nvGraphicFramePr>
          <p:cNvPr id="333798387" name="Таблица 333798386"/>
          <p:cNvGraphicFramePr>
            <a:graphicFrameLocks/>
          </p:cNvGraphicFramePr>
          <p:nvPr/>
        </p:nvGraphicFramePr>
        <p:xfrm>
          <a:off x="152820" y="1901201"/>
          <a:ext cx="8862709" cy="4517045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4237113"/>
                <a:gridCol w="4625596"/>
              </a:tblGrid>
              <a:tr h="78101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 cap="none" spc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</a:rPr>
                        <a:t>До Указа Президента РФ</a:t>
                      </a:r>
                      <a:endParaRPr sz="1400" b="1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 cap="none" spc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</a:rPr>
                        <a:t>После внесения изменений в региональное законодательство</a:t>
                      </a:r>
                      <a:endParaRPr/>
                    </a:p>
                  </a:txBody>
                  <a:tcPr anchor="ctr">
                    <a:lnL w="12699" algn="ctr">
                      <a:solidFill>
                        <a:schemeClr val="accent5">
                          <a:lumMod val="75000"/>
                        </a:schemeClr>
                      </a:solidFill>
                    </a:lnL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lnT w="12699" algn="ctr">
                      <a:solidFill>
                        <a:schemeClr val="accent5">
                          <a:lumMod val="75000"/>
                        </a:schemeClr>
                      </a:solidFill>
                    </a:lnT>
                    <a:lnB w="12699" algn="ctr">
                      <a:solidFill>
                        <a:schemeClr val="accent5">
                          <a:lumMod val="75000"/>
                        </a:schemeClr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3736029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b="0" i="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Предоставление ежемесячной денежной выплаты на проезд:</a:t>
                      </a:r>
                      <a:endParaRPr sz="1600" b="0" i="0" u="none" strike="noStrike" cap="none" spc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  <a:p>
                      <a:pPr>
                        <a:defRPr/>
                      </a:pPr>
                      <a:r>
                        <a:rPr lang="ru-RU" sz="1600" b="0" i="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*592 руб. на каждого дошкольника;   </a:t>
                      </a:r>
                      <a:endParaRPr sz="1600" b="0" i="0" u="none" strike="noStrike" cap="none" spc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ambria"/>
                        <a:cs typeface="Cambria"/>
                      </a:endParaRPr>
                    </a:p>
                    <a:p>
                      <a:pPr>
                        <a:defRPr/>
                      </a:pPr>
                      <a:r>
                        <a:rPr lang="ru-RU" sz="1600" b="0" i="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*1 300 руб. на каждого школьника;                     </a:t>
                      </a:r>
                      <a:endParaRPr sz="1600" b="0" i="0" u="none" strike="noStrike" cap="none" spc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ambria"/>
                        <a:cs typeface="Cambria"/>
                      </a:endParaRPr>
                    </a:p>
                    <a:p>
                      <a:pPr>
                        <a:defRPr/>
                      </a:pPr>
                      <a:r>
                        <a:rPr lang="ru-RU" sz="1600" b="0" i="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*1 300 руб. на каждого обучающегося в возрасте до 24 лет, не вступившего в брак, </a:t>
                      </a:r>
                      <a:r>
                        <a:rPr sz="1600" b="0">
                          <a:solidFill>
                            <a:srgbClr val="00206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получающего  образование,по очной форме обучения на территории автономного округа</a:t>
                      </a:r>
                      <a:r>
                        <a:rPr sz="1600" b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sz="1600" b="0" i="1" u="sng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(до 31 декабря 2024 года)</a:t>
                      </a:r>
                      <a:endParaRPr sz="1600" i="1" u="sng">
                        <a:solidFill>
                          <a:srgbClr val="00206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lang="ru-RU" sz="1600" b="0" i="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Предоставление ежемесячной денежной выплаты на проезд:</a:t>
                      </a:r>
                      <a:endParaRPr sz="1600" b="0" i="0" u="none" strike="noStrike" cap="none" spc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ambria"/>
                        <a:ea typeface="Times New Roman"/>
                        <a:cs typeface="Cambria"/>
                      </a:endParaRPr>
                    </a:p>
                    <a:p>
                      <a:pPr>
                        <a:defRPr/>
                      </a:pPr>
                      <a:r>
                        <a:rPr lang="ru-RU" sz="1600" b="0" i="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*592 руб. на каждого дошкольника;   </a:t>
                      </a:r>
                      <a:endParaRPr sz="1600" b="0" i="0" u="none" strike="noStrike" cap="none" spc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ambria"/>
                        <a:cs typeface="Cambria"/>
                      </a:endParaRPr>
                    </a:p>
                    <a:p>
                      <a:pPr>
                        <a:defRPr/>
                      </a:pPr>
                      <a:r>
                        <a:rPr lang="ru-RU" sz="1600" b="0" i="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*1 300 руб. на каждого школьника;                     </a:t>
                      </a:r>
                      <a:endParaRPr sz="1600" b="0" i="0" u="none" strike="noStrike" cap="none" spc="0">
                        <a:ln>
                          <a:noFill/>
                        </a:ln>
                        <a:solidFill>
                          <a:srgbClr val="002060"/>
                        </a:solidFill>
                        <a:latin typeface="Cambria"/>
                        <a:cs typeface="Cambria"/>
                      </a:endParaRPr>
                    </a:p>
                    <a:p>
                      <a:pPr>
                        <a:defRPr/>
                      </a:pPr>
                      <a:r>
                        <a:rPr lang="ru-RU" sz="1600" b="0" i="0" u="none" strike="noStrike" cap="none" spc="0">
                          <a:ln>
                            <a:noFill/>
                          </a:ln>
                          <a:solidFill>
                            <a:srgbClr val="002060"/>
                          </a:solidFill>
                          <a:latin typeface="Cambria"/>
                          <a:ea typeface="Times New Roman"/>
                          <a:cs typeface="Cambria"/>
                        </a:rPr>
                        <a:t>*1 300 руб. на каждого обучающегося в возрасте до 24 лет, не вступившего в брак, </a:t>
                      </a:r>
                      <a:r>
                        <a:rPr lang="ru-RU" sz="1600" b="0" i="0" u="none" strike="noStrike" cap="none" spc="0">
                          <a:solidFill>
                            <a:srgbClr val="002060"/>
                          </a:solidFill>
                          <a:highlight>
                            <a:srgbClr val="FFFFFF"/>
                          </a:highlight>
                          <a:latin typeface="Times New Roman"/>
                          <a:ea typeface="Times New Roman"/>
                          <a:cs typeface="Times New Roman"/>
                        </a:rPr>
                        <a:t>получающего  образование по очной форме обучения на территории автономного округа</a:t>
                      </a:r>
                      <a:r>
                        <a:rPr lang="ru-RU" sz="1600" b="0" i="0" u="none" strike="noStrike" cap="none" spc="0">
                          <a:solidFill>
                            <a:srgbClr val="00206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ru-RU" sz="1600" b="0" i="0" u="none" strike="noStrike" cap="none" spc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/>
                          <a:ea typeface="Times New Roman"/>
                          <a:cs typeface="Cambria"/>
                        </a:rPr>
                        <a:t> </a:t>
                      </a:r>
                      <a:r>
                        <a:rPr lang="ru-RU" sz="1600" b="1" i="1" u="sng" strike="noStrike" cap="none" spc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/>
                          <a:ea typeface="Times New Roman"/>
                          <a:cs typeface="Cambria"/>
                        </a:rPr>
                        <a:t>(мера продлена до 31 декабря 2026 года)</a:t>
                      </a:r>
                      <a:endParaRPr sz="1600" b="1" i="1" u="sng">
                        <a:solidFill>
                          <a:schemeClr val="tx2">
                            <a:lumMod val="75000"/>
                          </a:schemeClr>
                        </a:solidFill>
                        <a:latin typeface="Cambria"/>
                        <a:cs typeface="Cambria"/>
                      </a:endParaRPr>
                    </a:p>
                    <a:p>
                      <a:pPr>
                        <a:defRPr/>
                      </a:pPr>
                      <a:endParaRPr sz="1600">
                        <a:solidFill>
                          <a:schemeClr val="tx2">
                            <a:lumMod val="75000"/>
                          </a:schemeClr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chemeClr val="accent5">
                          <a:lumMod val="75000"/>
                        </a:schemeClr>
                      </a:solidFill>
                    </a:lnL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lnT w="12699" algn="ctr">
                      <a:solidFill>
                        <a:schemeClr val="accent5">
                          <a:lumMod val="75000"/>
                        </a:schemeClr>
                      </a:solidFill>
                    </a:lnT>
                    <a:lnB w="12699" algn="ctr">
                      <a:solidFill>
                        <a:schemeClr val="accent5">
                          <a:lumMod val="75000"/>
                        </a:schemeClr>
                      </a:solidFill>
                    </a:lnB>
                  </a:tcPr>
                </a:tc>
              </a:tr>
            </a:tbl>
          </a:graphicData>
        </a:graphic>
      </p:graphicFrame>
      <p:pic>
        <p:nvPicPr>
          <p:cNvPr id="1119380319" name="Рисунок 111938031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956331" y="1018740"/>
            <a:ext cx="3715627" cy="882460"/>
          </a:xfrm>
          <a:prstGeom prst="rect">
            <a:avLst/>
          </a:prstGeom>
        </p:spPr>
      </p:pic>
      <p:pic>
        <p:nvPicPr>
          <p:cNvPr id="2145136289" name="Рисунок 2145136288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403162" y="5044156"/>
            <a:ext cx="1004486" cy="831491"/>
          </a:xfrm>
          <a:prstGeom prst="rect">
            <a:avLst/>
          </a:prstGeom>
        </p:spPr>
      </p:pic>
      <p:sp>
        <p:nvSpPr>
          <p:cNvPr id="1747609014" name="TextBox 1747609013"/>
          <p:cNvSpPr txBox="1"/>
          <p:nvPr/>
        </p:nvSpPr>
        <p:spPr bwMode="auto">
          <a:xfrm>
            <a:off x="5128386" y="5044156"/>
            <a:ext cx="3809737" cy="115859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r>
              <a:rPr sz="1400" b="1" i="0">
                <a:solidFill>
                  <a:srgbClr val="002060"/>
                </a:solidFill>
                <a:latin typeface="Times New Roman"/>
              </a:rPr>
              <a:t>право на предоставление  выплаты  </a:t>
            </a:r>
            <a:r>
              <a:rPr sz="1400" b="1" i="0" u="sng">
                <a:solidFill>
                  <a:srgbClr val="002060"/>
                </a:solidFill>
                <a:latin typeface="Times New Roman"/>
              </a:rPr>
              <a:t>возникнет также и у младших детей многодетной семьи</a:t>
            </a:r>
            <a:r>
              <a:rPr sz="1400" b="1" i="0">
                <a:solidFill>
                  <a:srgbClr val="002060"/>
                </a:solidFill>
                <a:latin typeface="Times New Roman"/>
              </a:rPr>
              <a:t>, даже в случае обучения старшего ребенка за пределами автономного округа</a:t>
            </a:r>
            <a:endParaRPr i="1">
              <a:solidFill>
                <a:srgbClr val="00206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28662888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105501"/>
            <a:ext cx="8229600" cy="1143000"/>
          </a:xfrm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normAutofit/>
          </a:bodyPr>
          <a:lstStyle/>
          <a:p>
            <a:pPr indent="450214" algn="just">
              <a:defRPr/>
            </a:pPr>
            <a:r>
              <a:rPr lang="ru-RU" sz="1800" b="1">
                <a:solidFill>
                  <a:srgbClr val="002060"/>
                </a:solidFill>
                <a:latin typeface="Cambria"/>
                <a:cs typeface="Cambria"/>
              </a:rPr>
              <a:t>Оплата коммунальных услуг гражданам, награжденным </a:t>
            </a:r>
            <a:r>
              <a:rPr lang="ru-RU" sz="1800" b="1">
                <a:solidFill>
                  <a:srgbClr val="002060"/>
                </a:solidFill>
                <a:latin typeface="Cambria"/>
                <a:ea typeface="Times New Roman"/>
                <a:cs typeface="Cambria"/>
              </a:rPr>
              <a:t>медалями Ханты-Мансийского автономного округа – Югры «Материнская слава»,</a:t>
            </a:r>
            <a:endParaRPr sz="1800" b="1">
              <a:solidFill>
                <a:srgbClr val="002060"/>
              </a:solidFill>
              <a:latin typeface="Cambria"/>
              <a:cs typeface="Cambria"/>
            </a:endParaRPr>
          </a:p>
          <a:p>
            <a:pPr>
              <a:defRPr/>
            </a:pPr>
            <a:r>
              <a:rPr lang="ru-RU" sz="1800" b="1">
                <a:solidFill>
                  <a:srgbClr val="002060"/>
                </a:solidFill>
                <a:latin typeface="Cambria"/>
                <a:ea typeface="Times New Roman"/>
                <a:cs typeface="Cambria"/>
              </a:rPr>
              <a:t> «Отцовская слава</a:t>
            </a:r>
            <a:r>
              <a:rPr sz="1800" b="1">
                <a:solidFill>
                  <a:srgbClr val="002060"/>
                </a:solidFill>
                <a:latin typeface="Cambria"/>
                <a:cs typeface="Cambria"/>
              </a:rPr>
              <a:t>»</a:t>
            </a:r>
          </a:p>
        </p:txBody>
      </p:sp>
      <p:sp>
        <p:nvSpPr>
          <p:cNvPr id="669639797" name="Номер слайда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B9428642-8205-00E8-93DE-D00E80CA183B}" type="slidenum">
              <a:rPr lang="ru-RU"/>
              <a:t>6</a:t>
            </a:fld>
            <a:endParaRPr lang="ru-RU"/>
          </a:p>
        </p:txBody>
      </p:sp>
      <p:cxnSp>
        <p:nvCxnSpPr>
          <p:cNvPr id="298683887" name="Прямая соединительная линия 5"/>
          <p:cNvCxnSpPr>
            <a:cxnSpLocks/>
          </p:cNvCxnSpPr>
          <p:nvPr/>
        </p:nvCxnSpPr>
        <p:spPr bwMode="auto">
          <a:xfrm>
            <a:off x="195998" y="1032585"/>
            <a:ext cx="8875409" cy="360"/>
          </a:xfrm>
          <a:prstGeom prst="line">
            <a:avLst/>
          </a:prstGeom>
          <a:noFill/>
          <a:ln w="381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</a:ln>
          <a:effectLst/>
        </p:spPr>
      </p:cxnSp>
      <p:graphicFrame>
        <p:nvGraphicFramePr>
          <p:cNvPr id="1620628276" name="Таблица 1620628275"/>
          <p:cNvGraphicFramePr>
            <a:graphicFrameLocks/>
          </p:cNvGraphicFramePr>
          <p:nvPr/>
        </p:nvGraphicFramePr>
        <p:xfrm>
          <a:off x="3784205" y="1193344"/>
          <a:ext cx="5114776" cy="5385238"/>
        </p:xfrm>
        <a:graphic>
          <a:graphicData uri="http://schemas.openxmlformats.org/drawingml/2006/table">
            <a:tbl>
              <a:tblPr firstRow="1" bandRow="1">
                <a:tableStyleId>{5A111915-BE36-4E01-A7E5-04B1672EAD32}</a:tableStyleId>
              </a:tblPr>
              <a:tblGrid>
                <a:gridCol w="2445289"/>
                <a:gridCol w="2669487"/>
              </a:tblGrid>
              <a:tr h="950398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 cap="none" spc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</a:rPr>
                        <a:t>До внесения изменений</a:t>
                      </a:r>
                      <a:endParaRPr sz="1400" b="1">
                        <a:solidFill>
                          <a:schemeClr val="bg1"/>
                        </a:solidFill>
                        <a:latin typeface="Cambria"/>
                        <a:cs typeface="Cambria"/>
                      </a:endParaRPr>
                    </a:p>
                  </a:txBody>
                  <a:tcPr anchor="ctr"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400" b="1" i="0" u="none" strike="noStrike" cap="none" spc="0">
                          <a:solidFill>
                            <a:schemeClr val="bg1"/>
                          </a:solidFill>
                          <a:latin typeface="Cambria"/>
                          <a:ea typeface="Cambria"/>
                          <a:cs typeface="Cambria"/>
                        </a:rPr>
                        <a:t>После внесения изменений </a:t>
                      </a:r>
                      <a:endParaRPr sz="1400"/>
                    </a:p>
                  </a:txBody>
                  <a:tcPr anchor="ctr">
                    <a:lnL w="12699" algn="ctr">
                      <a:solidFill>
                        <a:schemeClr val="accent5">
                          <a:lumMod val="75000"/>
                        </a:schemeClr>
                      </a:solidFill>
                    </a:lnL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lnT w="12699" algn="ctr">
                      <a:solidFill>
                        <a:schemeClr val="accent5">
                          <a:lumMod val="75000"/>
                        </a:schemeClr>
                      </a:solidFill>
                    </a:lnT>
                    <a:lnB w="12699" algn="ctr">
                      <a:solidFill>
                        <a:schemeClr val="accent5">
                          <a:lumMod val="75000"/>
                        </a:schemeClr>
                      </a:solidFill>
                    </a:lnB>
                    <a:solidFill>
                      <a:srgbClr val="92D050"/>
                    </a:solidFill>
                  </a:tcPr>
                </a:tc>
              </a:tr>
              <a:tr h="1449901">
                <a:tc>
                  <a:txBody>
                    <a:bodyPr/>
                    <a:lstStyle/>
                    <a:p>
                      <a:pPr>
                        <a:defRPr/>
                      </a:pPr>
                      <a:endParaRPr sz="1500">
                        <a:latin typeface="Cambria"/>
                        <a:cs typeface="Cambria"/>
                      </a:endParaRPr>
                    </a:p>
                    <a:p>
                      <a:pPr>
                        <a:defRPr/>
                      </a:pPr>
                      <a:r>
                        <a:rPr sz="1500" b="0" i="0" u="none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  <a:t>Гражданам, постоянно проживающим в  автономном округе награжденным орденом "Родительская слава", медалью ордена "Родительская слава", имеющим звание "Мать-героиня", предоставляется компенсация расходов в размере 50 % на оплату коммунальных услуг (на основе нормативов и тарифов).</a:t>
                      </a:r>
                      <a:br>
                        <a:rPr sz="1500" b="0" i="0" u="none">
                          <a:solidFill>
                            <a:srgbClr val="000000"/>
                          </a:solidFill>
                          <a:latin typeface="Cambria"/>
                          <a:ea typeface="Times New Roman"/>
                          <a:cs typeface="Cambria"/>
                        </a:rPr>
                      </a:br>
                      <a:r>
                        <a:rPr lang="en-US" sz="1500" b="0" i="0" u="none" strike="noStrike" cap="none" spc="0">
                          <a:solidFill>
                            <a:schemeClr val="dk1"/>
                          </a:solidFill>
                          <a:latin typeface="Cambria"/>
                          <a:ea typeface="Cambria"/>
                          <a:cs typeface="Cambria"/>
                        </a:rPr>
                        <a:t>   </a:t>
                      </a:r>
                      <a:endParaRPr sz="1500" b="0" i="0" u="none">
                        <a:solidFill>
                          <a:srgbClr val="000000"/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</a:tcPr>
                </a:tc>
                <a:tc>
                  <a:txBody>
                    <a:bodyPr/>
                    <a:lstStyle/>
                    <a:p>
                      <a:pPr marL="239821" indent="-239821" algn="ctr">
                        <a:buFont typeface="Arial"/>
                        <a:buChar char="•"/>
                        <a:defRPr/>
                      </a:pPr>
                      <a:r>
                        <a:rPr sz="150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ambria"/>
                          <a:ea typeface="Times New Roman"/>
                          <a:cs typeface="Cambria"/>
                        </a:rPr>
                        <a:t>Расширены категории получателей:  распространяется право на граждан, </a:t>
                      </a:r>
                      <a:r>
                        <a:rPr sz="1500" b="0" i="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ambria"/>
                          <a:cs typeface="Cambria"/>
                        </a:rPr>
                        <a:t>награжденных </a:t>
                      </a:r>
                      <a:r>
                        <a:rPr sz="1500" b="0" i="0" u="sng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ambria"/>
                          <a:ea typeface="Times New Roman"/>
                          <a:cs typeface="Cambria"/>
                        </a:rPr>
                        <a:t>медалями Ханты-Мансийского автономного округа - Югры «Материнская слава», «Отцовская слава»</a:t>
                      </a:r>
                      <a:r>
                        <a:rPr lang="ru-RU" sz="15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/>
                          <a:cs typeface="Cambria"/>
                        </a:rPr>
                        <a:t>;</a:t>
                      </a:r>
                      <a:endParaRPr sz="1500">
                        <a:solidFill>
                          <a:schemeClr val="tx2">
                            <a:lumMod val="75000"/>
                          </a:schemeClr>
                        </a:solidFill>
                        <a:latin typeface="Cambria"/>
                        <a:cs typeface="Cambria"/>
                      </a:endParaRPr>
                    </a:p>
                    <a:p>
                      <a:pPr marL="239821" indent="-239821" algn="ctr">
                        <a:buFont typeface="Arial"/>
                        <a:buChar char="•"/>
                        <a:defRPr/>
                      </a:pPr>
                      <a:r>
                        <a:rPr sz="1500"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ambria"/>
                          <a:cs typeface="Cambria"/>
                        </a:rPr>
                        <a:t> порядок </a:t>
                      </a:r>
                      <a:r>
                        <a:rPr sz="1500">
                          <a:ln w="0" cap="flat" cmpd="sng" algn="ctr">
                            <a:noFill/>
                            <a:prstDash val="solid"/>
                            <a:bevel/>
                          </a:ln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ambria"/>
                          <a:cs typeface="Cambria"/>
                        </a:rPr>
                        <a:t>расчета компенсации для всех награжденных - </a:t>
                      </a:r>
                      <a:r>
                        <a:rPr sz="1500" i="1">
                          <a:ln w="0" cap="flat" cmpd="sng" algn="ctr">
                            <a:noFill/>
                            <a:prstDash val="solid"/>
                            <a:bevel/>
                          </a:ln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ambria"/>
                          <a:cs typeface="Cambria"/>
                        </a:rPr>
                        <a:t>исходя из фактических объемов  потребляемых ресурсов</a:t>
                      </a:r>
                      <a:r>
                        <a:rPr sz="1500">
                          <a:ln w="0" cap="flat" cmpd="sng" algn="ctr">
                            <a:noFill/>
                            <a:prstDash val="solid"/>
                            <a:bevel/>
                          </a:ln>
                          <a:solidFill>
                            <a:schemeClr val="tx1"/>
                          </a:solidFill>
                          <a:highlight>
                            <a:srgbClr val="FFFFFF"/>
                          </a:highlight>
                          <a:latin typeface="Cambria"/>
                          <a:cs typeface="Cambria"/>
                        </a:rPr>
                        <a:t>, но не более  нормативов и тарифов </a:t>
                      </a:r>
                      <a:endParaRPr sz="1500">
                        <a:solidFill>
                          <a:schemeClr val="tx2">
                            <a:lumMod val="75000"/>
                          </a:schemeClr>
                        </a:solidFill>
                        <a:latin typeface="Cambria"/>
                        <a:cs typeface="Cambria"/>
                      </a:endParaRPr>
                    </a:p>
                    <a:p>
                      <a:pPr algn="ctr">
                        <a:defRPr/>
                      </a:pPr>
                      <a:endParaRPr sz="1500" b="1">
                        <a:solidFill>
                          <a:schemeClr val="tx2">
                            <a:lumMod val="75000"/>
                          </a:schemeClr>
                        </a:solidFill>
                        <a:latin typeface="Cambria"/>
                        <a:cs typeface="Cambria"/>
                      </a:endParaRPr>
                    </a:p>
                    <a:p>
                      <a:pPr algn="ctr">
                        <a:defRPr/>
                      </a:pPr>
                      <a:r>
                        <a:rPr lang="en-US" sz="1500">
                          <a:solidFill>
                            <a:schemeClr val="tx2">
                              <a:lumMod val="75000"/>
                            </a:schemeClr>
                          </a:solidFill>
                          <a:latin typeface="Cambria"/>
                          <a:cs typeface="Cambria"/>
                        </a:rPr>
                        <a:t>                   </a:t>
                      </a:r>
                      <a:endParaRPr sz="1500">
                        <a:solidFill>
                          <a:schemeClr val="tx2">
                            <a:lumMod val="75000"/>
                          </a:schemeClr>
                        </a:solidFill>
                        <a:latin typeface="Cambria"/>
                        <a:cs typeface="Cambria"/>
                      </a:endParaRPr>
                    </a:p>
                  </a:txBody>
                  <a:tcPr>
                    <a:lnL w="12699" algn="ctr">
                      <a:solidFill>
                        <a:schemeClr val="accent5">
                          <a:lumMod val="75000"/>
                        </a:schemeClr>
                      </a:solidFill>
                    </a:lnL>
                    <a:lnR w="12699" algn="ctr">
                      <a:solidFill>
                        <a:schemeClr val="accent5">
                          <a:lumMod val="75000"/>
                        </a:schemeClr>
                      </a:solidFill>
                    </a:lnR>
                    <a:lnT w="12699" algn="ctr">
                      <a:solidFill>
                        <a:schemeClr val="accent5">
                          <a:lumMod val="75000"/>
                        </a:schemeClr>
                      </a:solidFill>
                    </a:lnT>
                    <a:lnB w="12699" algn="ctr">
                      <a:solidFill>
                        <a:schemeClr val="accent5">
                          <a:lumMod val="75000"/>
                        </a:schemeClr>
                      </a:solidFill>
                    </a:lnB>
                  </a:tcPr>
                </a:tc>
              </a:tr>
            </a:tbl>
          </a:graphicData>
        </a:graphic>
      </p:graphicFrame>
      <p:pic>
        <p:nvPicPr>
          <p:cNvPr id="575467329" name="Рисунок 575467328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57200" y="1307208"/>
            <a:ext cx="3088390" cy="504914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="http://schemas.openxmlformats.org/officeDocument/2006/math" xmlns:w="http://schemas.openxmlformats.org/wordprocessingml/2006/main">
      <p:transition advClick="1"/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1186</TotalTime>
  <Words>699</Words>
  <Application>Microsoft Office PowerPoint</Application>
  <DocSecurity>0</DocSecurity>
  <PresentationFormat>Экран (4:3)</PresentationFormat>
  <Paragraphs>87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12" baseType="lpstr">
      <vt:lpstr>Arial</vt:lpstr>
      <vt:lpstr>Arial Narrow</vt:lpstr>
      <vt:lpstr>Calibri</vt:lpstr>
      <vt:lpstr>Cambria</vt:lpstr>
      <vt:lpstr>Times New Roman</vt:lpstr>
      <vt:lpstr>Тема Office</vt:lpstr>
      <vt:lpstr>Государственная поддержка  многодетных семей  в Ханты-Мансийском  автономном округе – Югре   </vt:lpstr>
      <vt:lpstr>Указ Президента Российской Федерации от 23.01.2024 № 63 «О мерах социальной поддержки многодетных семей»</vt:lpstr>
      <vt:lpstr>Синхронизация мер социальной поддержки многодетным семьям с Указом                                                   Президента Российской Федерации               </vt:lpstr>
      <vt:lpstr>Презентация PowerPoint</vt:lpstr>
      <vt:lpstr>Предоставление ежемесячной денежной выплаты на проезд  многодетным семьям</vt:lpstr>
      <vt:lpstr>Оплата коммунальных услуг гражданам, награжденным медалями Ханты-Мансийского автономного округа – Югры «Материнская слава»,  «Отцовская слава»</vt:lpstr>
    </vt:vector>
  </TitlesOfParts>
  <Manager/>
  <Company/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subject/>
  <dc:creator>Колесникова Диана Раисовна</dc:creator>
  <cp:keywords/>
  <dc:description/>
  <cp:lastModifiedBy>КуроедовАА</cp:lastModifiedBy>
  <cp:revision>265</cp:revision>
  <dcterms:created xsi:type="dcterms:W3CDTF">2018-03-28T12:09:30Z</dcterms:created>
  <dcterms:modified xsi:type="dcterms:W3CDTF">2024-04-24T03:54:59Z</dcterms:modified>
  <cp:category/>
  <dc:identifier/>
  <cp:contentStatus/>
  <dc:language/>
  <cp:version/>
</cp:coreProperties>
</file>